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56" r:id="rId2"/>
    <p:sldId id="271" r:id="rId3"/>
    <p:sldId id="319" r:id="rId4"/>
    <p:sldId id="279" r:id="rId5"/>
    <p:sldId id="272" r:id="rId6"/>
    <p:sldId id="273" r:id="rId7"/>
    <p:sldId id="274" r:id="rId8"/>
    <p:sldId id="275" r:id="rId9"/>
    <p:sldId id="276" r:id="rId10"/>
    <p:sldId id="277" r:id="rId11"/>
    <p:sldId id="287" r:id="rId12"/>
    <p:sldId id="288" r:id="rId13"/>
    <p:sldId id="286" r:id="rId14"/>
    <p:sldId id="278" r:id="rId15"/>
    <p:sldId id="289" r:id="rId16"/>
    <p:sldId id="328" r:id="rId17"/>
    <p:sldId id="283" r:id="rId18"/>
    <p:sldId id="290" r:id="rId19"/>
    <p:sldId id="291" r:id="rId20"/>
    <p:sldId id="314" r:id="rId21"/>
    <p:sldId id="301" r:id="rId22"/>
    <p:sldId id="320" r:id="rId23"/>
    <p:sldId id="321" r:id="rId24"/>
    <p:sldId id="322" r:id="rId25"/>
    <p:sldId id="304" r:id="rId26"/>
    <p:sldId id="332" r:id="rId27"/>
    <p:sldId id="326" r:id="rId28"/>
    <p:sldId id="331" r:id="rId29"/>
    <p:sldId id="330" r:id="rId30"/>
    <p:sldId id="329" r:id="rId31"/>
    <p:sldId id="306" r:id="rId32"/>
    <p:sldId id="323" r:id="rId33"/>
    <p:sldId id="280" r:id="rId34"/>
    <p:sldId id="324" r:id="rId35"/>
    <p:sldId id="281" r:id="rId36"/>
    <p:sldId id="284" r:id="rId37"/>
    <p:sldId id="285" r:id="rId38"/>
    <p:sldId id="292" r:id="rId39"/>
    <p:sldId id="293" r:id="rId40"/>
    <p:sldId id="294" r:id="rId41"/>
    <p:sldId id="295" r:id="rId42"/>
    <p:sldId id="296" r:id="rId43"/>
    <p:sldId id="297" r:id="rId44"/>
    <p:sldId id="302" r:id="rId45"/>
    <p:sldId id="317" r:id="rId46"/>
    <p:sldId id="318" r:id="rId47"/>
    <p:sldId id="315" r:id="rId48"/>
    <p:sldId id="303" r:id="rId49"/>
    <p:sldId id="325" r:id="rId50"/>
    <p:sldId id="300" r:id="rId51"/>
    <p:sldId id="316" r:id="rId52"/>
    <p:sldId id="305" r:id="rId53"/>
    <p:sldId id="307" r:id="rId54"/>
    <p:sldId id="308" r:id="rId55"/>
    <p:sldId id="259" r:id="rId56"/>
    <p:sldId id="261" r:id="rId57"/>
    <p:sldId id="262" r:id="rId58"/>
    <p:sldId id="263" r:id="rId59"/>
    <p:sldId id="265" r:id="rId60"/>
    <p:sldId id="264" r:id="rId61"/>
    <p:sldId id="266" r:id="rId62"/>
    <p:sldId id="257" r:id="rId63"/>
    <p:sldId id="258" r:id="rId64"/>
    <p:sldId id="309" r:id="rId65"/>
    <p:sldId id="311" r:id="rId66"/>
    <p:sldId id="312" r:id="rId67"/>
    <p:sldId id="313" r:id="rId6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0593B44E-A07C-45B9-B6E7-32ABEAC46125}">
          <p14:sldIdLst>
            <p14:sldId id="256"/>
            <p14:sldId id="271"/>
            <p14:sldId id="319"/>
          </p14:sldIdLst>
        </p14:section>
        <p14:section name="Solazzi et al. workflow" id="{A5B72198-B61E-4AF1-A2EC-4E9E95A5491D}">
          <p14:sldIdLst>
            <p14:sldId id="279"/>
            <p14:sldId id="272"/>
            <p14:sldId id="273"/>
            <p14:sldId id="274"/>
            <p14:sldId id="275"/>
            <p14:sldId id="276"/>
            <p14:sldId id="277"/>
            <p14:sldId id="287"/>
            <p14:sldId id="288"/>
            <p14:sldId id="286"/>
            <p14:sldId id="278"/>
            <p14:sldId id="289"/>
            <p14:sldId id="328"/>
            <p14:sldId id="283"/>
          </p14:sldIdLst>
        </p14:section>
        <p14:section name="Application to Landes Sand" id="{A34819D9-9470-4AC0-9080-4D485A2009B6}">
          <p14:sldIdLst>
            <p14:sldId id="290"/>
            <p14:sldId id="291"/>
            <p14:sldId id="314"/>
            <p14:sldId id="301"/>
            <p14:sldId id="320"/>
            <p14:sldId id="321"/>
            <p14:sldId id="322"/>
            <p14:sldId id="304"/>
            <p14:sldId id="332"/>
            <p14:sldId id="326"/>
            <p14:sldId id="331"/>
            <p14:sldId id="330"/>
            <p14:sldId id="329"/>
            <p14:sldId id="306"/>
            <p14:sldId id="323"/>
          </p14:sldIdLst>
        </p14:section>
        <p14:section name="Appendix : Solazzi results" id="{58372800-0E51-494F-8A6E-4F89752DCD32}">
          <p14:sldIdLst>
            <p14:sldId id="280"/>
            <p14:sldId id="324"/>
            <p14:sldId id="281"/>
            <p14:sldId id="284"/>
            <p14:sldId id="285"/>
          </p14:sldIdLst>
        </p14:section>
        <p14:section name="Appendix : Sensitivity to VG prm" id="{C3F6A498-AF73-4545-AF90-520F6CA2572C}">
          <p14:sldIdLst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Appendix : Pressure Data" id="{C8BCDD2A-C21A-45AC-B41D-BC7F3C10300A}">
          <p14:sldIdLst>
            <p14:sldId id="302"/>
            <p14:sldId id="317"/>
            <p14:sldId id="318"/>
          </p14:sldIdLst>
        </p14:section>
        <p14:section name="Appendix : Predicted Vel Var" id="{EB882A8F-AE9D-42D9-980F-B719193C9C7E}">
          <p14:sldIdLst>
            <p14:sldId id="315"/>
            <p14:sldId id="303"/>
            <p14:sldId id="325"/>
          </p14:sldIdLst>
        </p14:section>
        <p14:section name="Appendix : Lim od HM model" id="{E2D83227-EBB6-478C-AC84-0FFCFCDE93AF}">
          <p14:sldIdLst>
            <p14:sldId id="300"/>
            <p14:sldId id="316"/>
          </p14:sldIdLst>
        </p14:section>
        <p14:section name="Appendix : Sat profiles vs VG" id="{D31DF9BA-8964-41C0-B90B-4B09403355CE}">
          <p14:sldIdLst>
            <p14:sldId id="305"/>
            <p14:sldId id="307"/>
          </p14:sldIdLst>
        </p14:section>
        <p14:section name="Appendix: Hertz Mindlin" id="{6D8BEB7E-ED61-4AB2-9910-93D9A8E281DD}">
          <p14:sldIdLst>
            <p14:sldId id="308"/>
            <p14:sldId id="259"/>
            <p14:sldId id="261"/>
            <p14:sldId id="262"/>
            <p14:sldId id="263"/>
            <p14:sldId id="265"/>
            <p14:sldId id="264"/>
            <p14:sldId id="266"/>
            <p14:sldId id="257"/>
            <p14:sldId id="258"/>
          </p14:sldIdLst>
        </p14:section>
        <p14:section name="Appendix : Comparison between Walton and Hertz-Mindlin model" id="{046735FB-DFC6-4A14-87A0-393AFF949E0F}">
          <p14:sldIdLst>
            <p14:sldId id="309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A COLLET" initials="OC" lastIdx="1" clrIdx="0">
    <p:extLst>
      <p:ext uri="{19B8F6BF-5375-455C-9EA6-DF929625EA0E}">
        <p15:presenceInfo xmlns:p15="http://schemas.microsoft.com/office/powerpoint/2012/main" userId="S-1-5-21-1574491055-3457251909-1369317339-1889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B084"/>
    <a:srgbClr val="CFA251"/>
    <a:srgbClr val="EFD2A7"/>
    <a:srgbClr val="A1782D"/>
    <a:srgbClr val="E1BC85"/>
    <a:srgbClr val="336699"/>
    <a:srgbClr val="6980F3"/>
    <a:srgbClr val="5D5DFF"/>
    <a:srgbClr val="0000FF"/>
    <a:srgbClr val="B10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89415" autoAdjust="0"/>
  </p:normalViewPr>
  <p:slideViewPr>
    <p:cSldViewPr>
      <p:cViewPr varScale="1">
        <p:scale>
          <a:sx n="102" d="100"/>
          <a:sy n="102" d="100"/>
        </p:scale>
        <p:origin x="148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70880-A193-484A-9CA3-6BA0ADF2C0B6}" type="datetimeFigureOut">
              <a:rPr lang="fr-FR" smtClean="0"/>
              <a:pPr/>
              <a:t>28/10/2022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44B1A-7A1C-4FA6-9787-B09A96EFCA8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Eqs.4&amp;5 – </a:t>
            </a:r>
            <a:r>
              <a:rPr lang="fr-FR" dirty="0" err="1"/>
              <a:t>Solazzi</a:t>
            </a:r>
            <a:r>
              <a:rPr lang="fr-FR" dirty="0"/>
              <a:t> et al. (2021)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259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05/09/2021 : Solazzi_et_al_Model_Fig3.ipynb</a:t>
            </a:r>
          </a:p>
          <a:p>
            <a:r>
              <a:rPr lang="it-IT" dirty="0"/>
              <a:t>See p.10 of Solazzi et al. (2021) , Fig1c and Table 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89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05/09/2021 : Solazzi_et_al_Model_Fig3.ipynb</a:t>
            </a:r>
          </a:p>
          <a:p>
            <a:r>
              <a:rPr lang="it-IT" dirty="0"/>
              <a:t>See p.10 of Solazzi et al. (2021) , Fig1c and Table 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791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21/09/2022 : Solazzi_et_al_Model_Landes_sand.ipynb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71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03/10/2022 - HydroData_Thomas_v1.ipynb</a:t>
            </a:r>
          </a:p>
          <a:p>
            <a:r>
              <a:rPr lang="fr-FR" dirty="0" err="1"/>
              <a:t>Error</a:t>
            </a:r>
            <a:r>
              <a:rPr lang="fr-FR" dirty="0"/>
              <a:t> in code. Not </a:t>
            </a:r>
            <a:r>
              <a:rPr lang="fr-FR" dirty="0" err="1"/>
              <a:t>integrating</a:t>
            </a:r>
            <a:r>
              <a:rPr lang="fr-FR" dirty="0"/>
              <a:t> the </a:t>
            </a:r>
            <a:r>
              <a:rPr lang="fr-FR" dirty="0" err="1"/>
              <a:t>density</a:t>
            </a:r>
            <a:r>
              <a:rPr lang="fr-FR" dirty="0"/>
              <a:t> log.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887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03/10/2022 - HydroData_Thomas_v1.ipynb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811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12/10/2022 – </a:t>
            </a:r>
            <a:r>
              <a:rPr lang="fr-FR" dirty="0" err="1"/>
              <a:t>HertzMindlin_vs_Walton_models.ipynb</a:t>
            </a:r>
            <a:endParaRPr lang="fr-FR" dirty="0"/>
          </a:p>
          <a:p>
            <a:r>
              <a:rPr lang="fr-FR" dirty="0"/>
              <a:t>f=0 : no friction </a:t>
            </a:r>
            <a:r>
              <a:rPr lang="fr-FR" dirty="0" err="1"/>
              <a:t>between</a:t>
            </a:r>
            <a:r>
              <a:rPr lang="fr-FR" dirty="0"/>
              <a:t> grains (slip </a:t>
            </a:r>
            <a:r>
              <a:rPr lang="fr-FR" dirty="0" err="1"/>
              <a:t>between</a:t>
            </a:r>
            <a:r>
              <a:rPr lang="fr-FR" dirty="0"/>
              <a:t> grains)</a:t>
            </a:r>
          </a:p>
          <a:p>
            <a:r>
              <a:rPr lang="fr-FR" dirty="0"/>
              <a:t>f=1 : </a:t>
            </a:r>
            <a:r>
              <a:rPr lang="fr-FR" dirty="0" err="1"/>
              <a:t>perfect</a:t>
            </a:r>
            <a:r>
              <a:rPr lang="fr-FR" dirty="0"/>
              <a:t> </a:t>
            </a:r>
            <a:r>
              <a:rPr lang="fr-FR" dirty="0" err="1"/>
              <a:t>adhesion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grains (slip </a:t>
            </a:r>
            <a:r>
              <a:rPr lang="fr-FR" dirty="0" err="1"/>
              <a:t>between</a:t>
            </a:r>
            <a:r>
              <a:rPr lang="fr-FR" dirty="0"/>
              <a:t> grains)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03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12/10/2022 – </a:t>
            </a:r>
            <a:r>
              <a:rPr lang="fr-FR" dirty="0" err="1"/>
              <a:t>HertzMindlin_vs_Walton_models.ipynb</a:t>
            </a:r>
            <a:endParaRPr lang="fr-FR" dirty="0"/>
          </a:p>
          <a:p>
            <a:r>
              <a:rPr lang="fr-FR" dirty="0" err="1"/>
              <a:t>See</a:t>
            </a:r>
            <a:r>
              <a:rPr lang="fr-FR" dirty="0"/>
              <a:t> Eq.(9.53) Pride (2005).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66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12/10/2022 – </a:t>
            </a:r>
            <a:r>
              <a:rPr lang="fr-FR" dirty="0" err="1"/>
              <a:t>HertzMindlin_vs_Walton_models.ipynb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13/10/2022 - HydroData_Thomas_v2.ipynb</a:t>
            </a:r>
          </a:p>
          <a:p>
            <a:r>
              <a:rPr lang="fr-FR" dirty="0" err="1"/>
              <a:t>Velocities</a:t>
            </a:r>
            <a:r>
              <a:rPr lang="fr-FR" dirty="0"/>
              <a:t> are more consistent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observed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velocities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Hertz-</a:t>
            </a:r>
            <a:r>
              <a:rPr lang="fr-FR" dirty="0" err="1"/>
              <a:t>Mindlin</a:t>
            </a:r>
            <a:r>
              <a:rPr lang="fr-FR" dirty="0"/>
              <a:t> workflow.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832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28/10/2022 - HydroData_Thomas_v2.ipynb</a:t>
            </a:r>
          </a:p>
          <a:p>
            <a:r>
              <a:rPr lang="fr-FR" dirty="0" err="1"/>
              <a:t>Velocities</a:t>
            </a:r>
            <a:r>
              <a:rPr lang="fr-FR" dirty="0"/>
              <a:t> are more consistent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observed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velocities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Hertz-</a:t>
            </a:r>
            <a:r>
              <a:rPr lang="fr-FR" dirty="0" err="1"/>
              <a:t>Mindlin</a:t>
            </a:r>
            <a:r>
              <a:rPr lang="fr-FR" dirty="0"/>
              <a:t> workflow.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16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Eq.7 – </a:t>
            </a:r>
            <a:r>
              <a:rPr lang="fr-FR" dirty="0" err="1"/>
              <a:t>Solazzi</a:t>
            </a:r>
            <a:r>
              <a:rPr lang="fr-FR" dirty="0"/>
              <a:t> et al. (2021)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086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26/10/2022 - HydroData_Thomas_v2.ipynb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Error</a:t>
            </a:r>
            <a:r>
              <a:rPr lang="fr-FR" dirty="0"/>
              <a:t> in code. Not </a:t>
            </a:r>
            <a:r>
              <a:rPr lang="fr-FR" dirty="0" err="1"/>
              <a:t>integrating</a:t>
            </a:r>
            <a:r>
              <a:rPr lang="fr-FR" dirty="0"/>
              <a:t> the </a:t>
            </a:r>
            <a:r>
              <a:rPr lang="fr-FR" dirty="0" err="1"/>
              <a:t>density</a:t>
            </a:r>
            <a:r>
              <a:rPr lang="fr-FR" dirty="0"/>
              <a:t> log.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873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28/10/2022 - HydroData_Thomas_v2.ipynb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465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27/10/2022 - HydroData_Thomas_v2.ipynb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Error</a:t>
            </a:r>
            <a:r>
              <a:rPr lang="fr-FR" dirty="0"/>
              <a:t> in code. Not </a:t>
            </a:r>
            <a:r>
              <a:rPr lang="fr-FR" dirty="0" err="1"/>
              <a:t>integrating</a:t>
            </a:r>
            <a:r>
              <a:rPr lang="fr-FR" dirty="0"/>
              <a:t> the </a:t>
            </a:r>
            <a:r>
              <a:rPr lang="fr-FR" dirty="0" err="1"/>
              <a:t>density</a:t>
            </a:r>
            <a:r>
              <a:rPr lang="fr-FR" dirty="0"/>
              <a:t> log.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550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05/10/2022 - HydroData_Thomas_v1.ipynb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615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26/10/2022 : Solazzi_et_al_Model_Fig3.ipynb</a:t>
            </a:r>
          </a:p>
          <a:p>
            <a:r>
              <a:rPr lang="it-IT" dirty="0"/>
              <a:t>See discussion below eq. 13 for Pc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813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10/12/2021 : Solazzi_et_al_Model_Fig3.ipynb</a:t>
            </a:r>
          </a:p>
          <a:p>
            <a:r>
              <a:rPr lang="it-IT" dirty="0"/>
              <a:t>Mistake in computation of Swe from Sw and Swr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2600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02/09/2021 : Solazzi_et_al_Model_Fig3.ipynb</a:t>
            </a:r>
          </a:p>
          <a:p>
            <a:r>
              <a:rPr lang="it-IT" dirty="0"/>
              <a:t>Predictions from current code almost match the predictions from Solazzi et al. (2021) for Missouri Clay.</a:t>
            </a:r>
          </a:p>
          <a:p>
            <a:r>
              <a:rPr lang="it-IT" dirty="0"/>
              <a:t>Discrepancies observed for Esperance Sand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813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02/09/2021 : Solazzi_et_al_Model_Fig3.ipynb</a:t>
            </a:r>
          </a:p>
          <a:p>
            <a:r>
              <a:rPr lang="it-IT" dirty="0"/>
              <a:t>Taking a different value for the mineral shear modulus improves the consistancy between the current code and predictions from Solazzi et al. (2021). Wrong input parameters?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730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21/09/2022 : Solazzi_et_al_Model_Landes_sand.ipynb</a:t>
            </a:r>
          </a:p>
          <a:p>
            <a:r>
              <a:rPr lang="it-IT" dirty="0"/>
              <a:t>Mavko p.234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102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22/09/2022 : Solazzi_et_al_Model_Landes_sand.ipynb</a:t>
            </a:r>
          </a:p>
          <a:p>
            <a:r>
              <a:rPr lang="it-IT" dirty="0"/>
              <a:t>F=0 : no friction between the grains</a:t>
            </a:r>
          </a:p>
          <a:p>
            <a:r>
              <a:rPr lang="it-IT" dirty="0"/>
              <a:t>F=1 : perfect adhesion between the grains</a:t>
            </a:r>
          </a:p>
          <a:p>
            <a:r>
              <a:rPr lang="it-IT" dirty="0"/>
              <a:t>Esperance Sand : F=0.1</a:t>
            </a:r>
          </a:p>
          <a:p>
            <a:r>
              <a:rPr lang="it-IT" dirty="0"/>
              <a:t>Missouri Clay : F=0.3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02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Eq.8 – </a:t>
            </a:r>
            <a:r>
              <a:rPr lang="fr-FR" dirty="0" err="1"/>
              <a:t>Solazzi</a:t>
            </a:r>
            <a:r>
              <a:rPr lang="fr-FR" dirty="0"/>
              <a:t> et al. (2021)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307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22/09/2022 : Solazzi_et_al_Model_Landes_sand.ipynb</a:t>
            </a:r>
          </a:p>
          <a:p>
            <a:r>
              <a:rPr lang="it-IT" dirty="0"/>
              <a:t>Esperance Sand: 2.36</a:t>
            </a:r>
          </a:p>
          <a:p>
            <a:r>
              <a:rPr lang="it-IT" dirty="0"/>
              <a:t>Missouri Clay: 1.28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454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22/09/2022 : Solazzi_et_al_Model_Landes_sand.ipynb</a:t>
            </a:r>
          </a:p>
          <a:p>
            <a:r>
              <a:rPr lang="it-IT" dirty="0"/>
              <a:t>Esperance Sand: 0.13</a:t>
            </a:r>
          </a:p>
          <a:p>
            <a:r>
              <a:rPr lang="it-IT" dirty="0"/>
              <a:t>Missouri Clay: 67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303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27/09/2022 : Solazzi_et_al_Model_SensitivitySw2VanGenuchtenParam.ipynb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2655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22/09/2022 : Solazzi_et_al_Model_Landes_sand.ipynb</a:t>
            </a:r>
          </a:p>
          <a:p>
            <a:r>
              <a:rPr lang="it-IT" dirty="0"/>
              <a:t>Esperance Sand: 67</a:t>
            </a:r>
          </a:p>
          <a:p>
            <a:r>
              <a:rPr lang="it-IT" dirty="0"/>
              <a:t>Missouri Clay: 0.13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16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30/09/2022 - HydroData_Thomas_v1.ipynb</a:t>
            </a:r>
          </a:p>
          <a:p>
            <a:r>
              <a:rPr lang="fr-FR" dirty="0" err="1"/>
              <a:t>Peff</a:t>
            </a:r>
            <a:r>
              <a:rPr lang="fr-FR" dirty="0"/>
              <a:t> = P - </a:t>
            </a:r>
            <a:r>
              <a:rPr lang="fr-FR" dirty="0" err="1"/>
              <a:t>Swe</a:t>
            </a:r>
            <a:r>
              <a:rPr lang="fr-FR" dirty="0"/>
              <a:t>*Pf: not </a:t>
            </a:r>
            <a:r>
              <a:rPr lang="fr-FR" dirty="0" err="1"/>
              <a:t>convinced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correct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757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19/10/2022 - HydroData_Thomas_v2.ipynb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022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19/10/2022 - HydroData_Thomas_v2.ipynb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773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13/10/2022 - HydroData_Thomas_v2.ipynb</a:t>
            </a:r>
          </a:p>
          <a:p>
            <a:r>
              <a:rPr lang="fr-FR" dirty="0" err="1"/>
              <a:t>Velocities</a:t>
            </a:r>
            <a:r>
              <a:rPr lang="fr-FR" dirty="0"/>
              <a:t> are more consistent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observed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velocities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Hertz-</a:t>
            </a:r>
            <a:r>
              <a:rPr lang="fr-FR" dirty="0" err="1"/>
              <a:t>Mindlin</a:t>
            </a:r>
            <a:r>
              <a:rPr lang="fr-FR" dirty="0"/>
              <a:t> workflow.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3593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30/09/2022 - HydroData_Thomas_v1.ipynb</a:t>
            </a:r>
          </a:p>
          <a:p>
            <a:r>
              <a:rPr lang="fr-FR" dirty="0" err="1"/>
              <a:t>Peff</a:t>
            </a:r>
            <a:r>
              <a:rPr lang="fr-FR" dirty="0"/>
              <a:t> = P - </a:t>
            </a:r>
            <a:r>
              <a:rPr lang="fr-FR" dirty="0" err="1"/>
              <a:t>Swe</a:t>
            </a:r>
            <a:r>
              <a:rPr lang="fr-FR" dirty="0"/>
              <a:t>*Pf: not </a:t>
            </a:r>
            <a:r>
              <a:rPr lang="fr-FR" dirty="0" err="1"/>
              <a:t>convinced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correct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2014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26/10/2022 - HydroData_Thomas_v2.ipynb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05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Eqs.9&amp;10 – </a:t>
            </a:r>
            <a:r>
              <a:rPr lang="fr-FR" dirty="0" err="1"/>
              <a:t>Solazzi</a:t>
            </a:r>
            <a:r>
              <a:rPr lang="fr-FR" dirty="0"/>
              <a:t> et al. (2021)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2169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03/10/2022 - HydroData_Thomas_v1.ipynb</a:t>
            </a:r>
          </a:p>
          <a:p>
            <a:r>
              <a:rPr lang="fr-FR" dirty="0"/>
              <a:t>C and FC </a:t>
            </a:r>
            <a:r>
              <a:rPr lang="fr-FR" dirty="0" err="1"/>
              <a:t>from</a:t>
            </a:r>
            <a:r>
              <a:rPr lang="fr-FR" dirty="0"/>
              <a:t> Esperance Sand </a:t>
            </a:r>
            <a:r>
              <a:rPr lang="fr-FR" dirty="0" err="1"/>
              <a:t>seem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more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avg</a:t>
            </a:r>
            <a:r>
              <a:rPr lang="fr-FR" dirty="0"/>
              <a:t> of Esperance Sand and Missouri Clay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598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13/10/2022 - HydroData_Thomas_v2.ipynb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798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05/10/2022 - HydroData_Thomas_v1.ipynb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052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07/10/2022 - HydroData_Thomas_v1.ipynb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3169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Rock Physics Handbook - </a:t>
            </a:r>
            <a:r>
              <a:rPr lang="en-US" dirty="0" err="1"/>
              <a:t>Mavko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275A-1A6F-4F2C-8EEE-3ED6CAE5F5D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Rock Physics Handbook - </a:t>
            </a:r>
            <a:r>
              <a:rPr lang="en-US" dirty="0" err="1"/>
              <a:t>Mavko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275A-1A6F-4F2C-8EEE-3ED6CAE5F5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Rock Physics Handbook - </a:t>
            </a:r>
            <a:r>
              <a:rPr lang="en-US" dirty="0" err="1"/>
              <a:t>Mavko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275A-1A6F-4F2C-8EEE-3ED6CAE5F5D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Rock Physics Handbook - </a:t>
            </a:r>
            <a:r>
              <a:rPr lang="en-US" dirty="0" err="1"/>
              <a:t>Mavko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275A-1A6F-4F2C-8EEE-3ED6CAE5F5D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8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Rock Physics Handbook - </a:t>
            </a:r>
            <a:r>
              <a:rPr lang="en-US" dirty="0" err="1"/>
              <a:t>Mavko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275A-1A6F-4F2C-8EEE-3ED6CAE5F5D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Rock Physics Handbook - </a:t>
            </a:r>
            <a:r>
              <a:rPr lang="en-US" dirty="0" err="1"/>
              <a:t>Mavko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275A-1A6F-4F2C-8EEE-3ED6CAE5F5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Eq.11 – </a:t>
            </a:r>
            <a:r>
              <a:rPr lang="fr-FR" dirty="0" err="1"/>
              <a:t>Solazzi</a:t>
            </a:r>
            <a:r>
              <a:rPr lang="fr-FR" dirty="0"/>
              <a:t> et al. (2021)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0836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Eq. are equivalent</a:t>
            </a:r>
            <a:r>
              <a:rPr lang="en-US" baseline="0" dirty="0"/>
              <a:t> to eq. 18 of </a:t>
            </a:r>
            <a:r>
              <a:rPr lang="en-US" dirty="0" err="1"/>
              <a:t>Bachrach</a:t>
            </a:r>
            <a:r>
              <a:rPr lang="en-US" dirty="0"/>
              <a:t> and </a:t>
            </a:r>
            <a:r>
              <a:rPr lang="en-US" dirty="0" err="1"/>
              <a:t>Avseth</a:t>
            </a:r>
            <a:r>
              <a:rPr lang="en-US"/>
              <a:t> (2008)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275A-1A6F-4F2C-8EEE-3ED6CAE5F5D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88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 Physics Handbook – </a:t>
            </a:r>
            <a:r>
              <a:rPr lang="en-US" dirty="0" err="1"/>
              <a:t>Mavko</a:t>
            </a:r>
            <a:r>
              <a:rPr lang="en-US" dirty="0"/>
              <a:t> – Chapter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275A-1A6F-4F2C-8EEE-3ED6CAE5F5D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76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 Physics Handbook - </a:t>
            </a:r>
            <a:r>
              <a:rPr lang="en-US" dirty="0" err="1"/>
              <a:t>Mavko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B275A-1A6F-4F2C-8EEE-3ED6CAE5F5D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306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12/10/2022 – </a:t>
            </a:r>
            <a:r>
              <a:rPr lang="fr-FR" dirty="0" err="1"/>
              <a:t>HertzMindlin_vs_Walton_models.ipynb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8348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12/10/2022 – </a:t>
            </a:r>
            <a:r>
              <a:rPr lang="fr-FR" dirty="0" err="1"/>
              <a:t>HertzMindlin_vs_Walton_models.ipynb</a:t>
            </a:r>
            <a:endParaRPr lang="fr-FR" dirty="0"/>
          </a:p>
          <a:p>
            <a:r>
              <a:rPr lang="fr-FR" dirty="0" err="1"/>
              <a:t>See</a:t>
            </a:r>
            <a:r>
              <a:rPr lang="fr-FR" dirty="0"/>
              <a:t> Eq.(9.53) Pride (2005).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1699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12/10/2022 – </a:t>
            </a:r>
            <a:r>
              <a:rPr lang="fr-FR" dirty="0" err="1"/>
              <a:t>HertzMindlin_vs_Walton_models.ipynb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255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05/09/2021 : Solazzi_et_al_Model_Fig3.ipynb</a:t>
            </a:r>
          </a:p>
          <a:p>
            <a:r>
              <a:rPr lang="it-IT" dirty="0"/>
              <a:t>See p.9 of Solazzi et al. (2021) for the interpretation.</a:t>
            </a:r>
          </a:p>
          <a:p>
            <a:r>
              <a:rPr lang="it-IT" dirty="0"/>
              <a:t>Check experimental conditions in Dong and Lu (2016)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12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05/09/2021 : Solazzi_et_al_Model_Fig3.ipynb</a:t>
            </a:r>
          </a:p>
          <a:p>
            <a:r>
              <a:rPr lang="it-IT" dirty="0"/>
              <a:t>See p.9 of Solazzi et al. (2021) for the interpretation.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26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dirty="0"/>
                  <a:t>VG : used to compute the hydraulic pressure head from Swe,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r>
                  <a:rPr lang="it-IT" dirty="0"/>
                  <a:t>Section 3.1 of the paper – Table 1</a:t>
                </a:r>
              </a:p>
              <a:p>
                <a:r>
                  <a:rPr lang="en-AU" sz="1200" i="0" dirty="0"/>
                  <a:t>van </a:t>
                </a:r>
                <a:r>
                  <a:rPr lang="en-AU" sz="1200" i="0" dirty="0" err="1"/>
                  <a:t>Genuchten</a:t>
                </a:r>
                <a:r>
                  <a:rPr lang="en-AU" sz="1200" i="0" dirty="0"/>
                  <a:t> model: Eq.14</a:t>
                </a:r>
                <a:endParaRPr lang="it-IT" i="0" dirty="0"/>
              </a:p>
              <a:p>
                <a:r>
                  <a:rPr lang="it-IT" dirty="0"/>
                  <a:t>02/09/2021 : Solazzi_et_al_Model_Fig3.ipynb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dirty="0"/>
                  <a:t>VG : used to compute the hydraulic pressure head from Swe, then 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𝑃_</a:t>
                </a:r>
                <a:r>
                  <a:rPr lang="fr-F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fr-F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−ℎ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𝜌_</a:t>
                </a:r>
                <a:r>
                  <a:rPr lang="fr-F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𝑤</a:t>
                </a:r>
                <a:r>
                  <a:rPr lang="en-AU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</a:t>
                </a:r>
                <a:r>
                  <a:rPr lang="it-IT" dirty="0"/>
                  <a:t> </a:t>
                </a:r>
              </a:p>
              <a:p>
                <a:endParaRPr lang="it-IT" dirty="0"/>
              </a:p>
              <a:p>
                <a:r>
                  <a:rPr lang="it-IT" dirty="0"/>
                  <a:t>Section 3.1 of the paper – Table 1</a:t>
                </a:r>
              </a:p>
              <a:p>
                <a:r>
                  <a:rPr lang="en-AU" sz="1200" i="0" dirty="0"/>
                  <a:t>van </a:t>
                </a:r>
                <a:r>
                  <a:rPr lang="en-AU" sz="1200" i="0" dirty="0" err="1"/>
                  <a:t>Genuchten</a:t>
                </a:r>
                <a:r>
                  <a:rPr lang="en-AU" sz="1200" i="0" dirty="0"/>
                  <a:t> model: Eq.14</a:t>
                </a:r>
                <a:endParaRPr lang="it-IT" i="0" dirty="0"/>
              </a:p>
              <a:p>
                <a:r>
                  <a:rPr lang="it-IT" dirty="0"/>
                  <a:t>02/09/2021 : Solazzi_et_al_Model_Fig3.ipynb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766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Inverse of the pore entry pressure: value </a:t>
                </a:r>
                <a:r>
                  <a:rPr lang="fr-FR" dirty="0" err="1"/>
                  <a:t>related</a:t>
                </a:r>
                <a:r>
                  <a:rPr lang="fr-FR" dirty="0"/>
                  <a:t> to the air pressure </a:t>
                </a:r>
                <a:r>
                  <a:rPr lang="fr-FR" dirty="0" err="1"/>
                  <a:t>needed</a:t>
                </a:r>
                <a:r>
                  <a:rPr lang="fr-FR" dirty="0"/>
                  <a:t> to </a:t>
                </a:r>
                <a:r>
                  <a:rPr lang="fr-FR" dirty="0" err="1"/>
                  <a:t>displace</a:t>
                </a:r>
                <a:r>
                  <a:rPr lang="fr-FR" dirty="0"/>
                  <a:t> the water </a:t>
                </a:r>
                <a:r>
                  <a:rPr lang="fr-FR" dirty="0" err="1"/>
                  <a:t>from</a:t>
                </a:r>
                <a:r>
                  <a:rPr lang="fr-FR" dirty="0"/>
                  <a:t> the </a:t>
                </a:r>
                <a:r>
                  <a:rPr lang="fr-FR" dirty="0" err="1"/>
                  <a:t>larger</a:t>
                </a:r>
                <a:r>
                  <a:rPr lang="fr-FR" dirty="0"/>
                  <a:t> pore sizes.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FR" dirty="0"/>
                  <a:t> (</a:t>
                </a:r>
                <a:r>
                  <a:rPr lang="fr-FR" dirty="0" err="1"/>
                  <a:t>used</a:t>
                </a:r>
                <a:r>
                  <a:rPr lang="fr-FR" baseline="0" dirty="0"/>
                  <a:t> for Missouri </a:t>
                </a:r>
                <a:r>
                  <a:rPr lang="fr-FR" baseline="0" dirty="0" err="1"/>
                  <a:t>clay</a:t>
                </a:r>
                <a:r>
                  <a:rPr lang="fr-FR" baseline="0" dirty="0"/>
                  <a:t> and Esperance </a:t>
                </a:r>
                <a:r>
                  <a:rPr lang="fr-FR" baseline="0" dirty="0" err="1"/>
                  <a:t>sand</a:t>
                </a:r>
                <a:r>
                  <a:rPr lang="fr-FR" baseline="0" dirty="0"/>
                  <a:t> </a:t>
                </a:r>
                <a:r>
                  <a:rPr lang="fr-FR" baseline="0" dirty="0" err="1"/>
                  <a:t>examples</a:t>
                </a:r>
                <a:r>
                  <a:rPr lang="fr-FR" baseline="0" dirty="0"/>
                  <a:t>)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Inverse of the pore entry pressure: value </a:t>
                </a:r>
                <a:r>
                  <a:rPr lang="fr-FR" dirty="0" err="1"/>
                  <a:t>related</a:t>
                </a:r>
                <a:r>
                  <a:rPr lang="fr-FR" dirty="0"/>
                  <a:t> to the air pressure </a:t>
                </a:r>
                <a:r>
                  <a:rPr lang="fr-FR" dirty="0" err="1"/>
                  <a:t>needed</a:t>
                </a:r>
                <a:r>
                  <a:rPr lang="fr-FR" dirty="0"/>
                  <a:t> to </a:t>
                </a:r>
                <a:r>
                  <a:rPr lang="fr-FR" dirty="0" err="1"/>
                  <a:t>displace</a:t>
                </a:r>
                <a:r>
                  <a:rPr lang="fr-FR" dirty="0"/>
                  <a:t> the water </a:t>
                </a:r>
                <a:r>
                  <a:rPr lang="fr-FR" dirty="0" err="1"/>
                  <a:t>from</a:t>
                </a:r>
                <a:r>
                  <a:rPr lang="fr-FR" dirty="0"/>
                  <a:t> the </a:t>
                </a:r>
                <a:r>
                  <a:rPr lang="fr-FR" dirty="0" err="1"/>
                  <a:t>larger</a:t>
                </a:r>
                <a:r>
                  <a:rPr lang="fr-FR" dirty="0"/>
                  <a:t> pore sizes.</a:t>
                </a:r>
              </a:p>
              <a:p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𝑃_</a:t>
                </a:r>
                <a:r>
                  <a:rPr lang="fr-F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fr-F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−ℎ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𝜌_</a:t>
                </a:r>
                <a:r>
                  <a:rPr lang="fr-F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𝑤</a:t>
                </a:r>
                <a:r>
                  <a:rPr lang="en-AU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AU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</a:t>
                </a:r>
                <a:r>
                  <a:rPr lang="fr-FR" dirty="0"/>
                  <a:t> (</a:t>
                </a:r>
                <a:r>
                  <a:rPr lang="fr-FR" dirty="0" err="1"/>
                  <a:t>used</a:t>
                </a:r>
                <a:r>
                  <a:rPr lang="fr-FR" baseline="0" dirty="0"/>
                  <a:t> for Missouri </a:t>
                </a:r>
                <a:r>
                  <a:rPr lang="fr-FR" baseline="0" dirty="0" err="1"/>
                  <a:t>clay</a:t>
                </a:r>
                <a:r>
                  <a:rPr lang="fr-FR" baseline="0" dirty="0"/>
                  <a:t> and Esperance </a:t>
                </a:r>
                <a:r>
                  <a:rPr lang="fr-FR" baseline="0" dirty="0" err="1"/>
                  <a:t>sand</a:t>
                </a:r>
                <a:r>
                  <a:rPr lang="fr-FR" baseline="0" dirty="0"/>
                  <a:t> </a:t>
                </a:r>
                <a:r>
                  <a:rPr lang="fr-FR" baseline="0" dirty="0" err="1"/>
                  <a:t>examples</a:t>
                </a:r>
                <a:r>
                  <a:rPr lang="fr-FR" baseline="0" dirty="0"/>
                  <a:t>)</a:t>
                </a:r>
                <a:endParaRPr lang="fr-FR" dirty="0"/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44B1A-7A1C-4FA6-9787-B09A96EFCA8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37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879411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Image 9" descr="logo collège STEE-horizontal-RV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5536" y="404664"/>
            <a:ext cx="4212336" cy="987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solidFill>
            <a:srgbClr val="B5BE00"/>
          </a:solidFill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00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E6007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E6007E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1018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28/10/2022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47664" y="6453336"/>
            <a:ext cx="4472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44408" y="6453336"/>
            <a:ext cx="442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6D085-4A73-43FD-8468-95843195C767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6300192" y="6490282"/>
            <a:ext cx="1944216" cy="367718"/>
            <a:chOff x="5724128" y="6422186"/>
            <a:chExt cx="2304256" cy="435814"/>
          </a:xfrm>
        </p:grpSpPr>
        <p:sp>
          <p:nvSpPr>
            <p:cNvPr id="8" name="Triangle isocèle 7"/>
            <p:cNvSpPr/>
            <p:nvPr userDrawn="1"/>
          </p:nvSpPr>
          <p:spPr>
            <a:xfrm>
              <a:off x="5724128" y="6422186"/>
              <a:ext cx="724195" cy="435814"/>
            </a:xfrm>
            <a:prstGeom prst="triangle">
              <a:avLst>
                <a:gd name="adj" fmla="val 49600"/>
              </a:avLst>
            </a:prstGeom>
            <a:solidFill>
              <a:srgbClr val="B5BE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Triangle isocèle 8"/>
            <p:cNvSpPr/>
            <p:nvPr userDrawn="1"/>
          </p:nvSpPr>
          <p:spPr>
            <a:xfrm>
              <a:off x="7304189" y="6422186"/>
              <a:ext cx="724195" cy="435814"/>
            </a:xfrm>
            <a:prstGeom prst="triangle">
              <a:avLst/>
            </a:prstGeom>
            <a:solidFill>
              <a:srgbClr val="9260A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iangle isocèle 9"/>
            <p:cNvSpPr/>
            <p:nvPr userDrawn="1"/>
          </p:nvSpPr>
          <p:spPr>
            <a:xfrm>
              <a:off x="6514158" y="6422186"/>
              <a:ext cx="724195" cy="435814"/>
            </a:xfrm>
            <a:prstGeom prst="triangle">
              <a:avLst/>
            </a:prstGeom>
            <a:solidFill>
              <a:srgbClr val="67B0E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 3" pitchFamily="18" charset="2"/>
        <a:buChar char="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&gt;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alibri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42.png"/><Relationship Id="rId4" Type="http://schemas.openxmlformats.org/officeDocument/2006/relationships/image" Target="../media/image4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42.png"/><Relationship Id="rId4" Type="http://schemas.openxmlformats.org/officeDocument/2006/relationships/image" Target="../media/image4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1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27.png"/><Relationship Id="rId4" Type="http://schemas.openxmlformats.org/officeDocument/2006/relationships/image" Target="../media/image3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4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561.png"/><Relationship Id="rId4" Type="http://schemas.openxmlformats.org/officeDocument/2006/relationships/image" Target="../media/image5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90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641.png"/><Relationship Id="rId4" Type="http://schemas.openxmlformats.org/officeDocument/2006/relationships/image" Target="../media/image89.png"/><Relationship Id="rId9" Type="http://schemas.openxmlformats.org/officeDocument/2006/relationships/image" Target="../media/image6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442.png"/><Relationship Id="rId4" Type="http://schemas.openxmlformats.org/officeDocument/2006/relationships/image" Target="../media/image5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1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71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Monitoring water saturation variations from seismic noise data : A laboratory controlled experiment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Relationships between seismic velocities ands hydraulic variations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6EA725-9080-4D7A-973F-F93079F7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Fluid Bulk Modulus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19923C-35F8-4804-9EB2-C6B3CAF2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Calculated using Wood’s equation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Assumption:</a:t>
            </a:r>
          </a:p>
          <a:p>
            <a:pPr lvl="1"/>
            <a:r>
              <a:rPr lang="en-US" sz="1800" dirty="0"/>
              <a:t>Frequency is low enough so that internal fluid pressure gradients generated by a passing wave have time to equilibrate during a half-cycle.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A8CAA4-81E2-482F-8D8F-8C481974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66C4384-6C0B-4238-8F8E-CC340CF82CB9}"/>
                  </a:ext>
                </a:extLst>
              </p:cNvPr>
              <p:cNvSpPr txBox="1"/>
              <p:nvPr/>
            </p:nvSpPr>
            <p:spPr>
              <a:xfrm>
                <a:off x="1066079" y="2204864"/>
                <a:ext cx="2698431" cy="670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66C4384-6C0B-4238-8F8E-CC340CF82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79" y="2204864"/>
                <a:ext cx="2698431" cy="670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315272A-F03D-4BBB-A0EA-FFFA93394651}"/>
                  </a:ext>
                </a:extLst>
              </p:cNvPr>
              <p:cNvSpPr txBox="1"/>
              <p:nvPr/>
            </p:nvSpPr>
            <p:spPr>
              <a:xfrm>
                <a:off x="5360270" y="2204864"/>
                <a:ext cx="233237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water saturation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water bulk modulus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: air bulk modulus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315272A-F03D-4BBB-A0EA-FFFA93394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270" y="2204864"/>
                <a:ext cx="2332370" cy="830997"/>
              </a:xfrm>
              <a:prstGeom prst="rect">
                <a:avLst/>
              </a:prstGeom>
              <a:blipFill>
                <a:blip r:embed="rId4"/>
                <a:stretch>
                  <a:fillRect l="-3394" t="-9559" r="-3133" b="-161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D05728-9645-401D-BAB4-4AD3BAFE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69565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i="1" dirty="0"/>
                  <a:t>Results and Interpretation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191" b="-13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A89F7B-46AB-423F-B7A5-A4949436A122}"/>
              </a:ext>
            </a:extLst>
          </p:cNvPr>
          <p:cNvSpPr txBox="1"/>
          <p:nvPr/>
        </p:nvSpPr>
        <p:spPr>
          <a:xfrm>
            <a:off x="790001" y="141763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Missouri Clay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DDC971-66D9-489F-B477-9F2BFAA71A66}"/>
              </a:ext>
            </a:extLst>
          </p:cNvPr>
          <p:cNvSpPr txBox="1"/>
          <p:nvPr/>
        </p:nvSpPr>
        <p:spPr>
          <a:xfrm>
            <a:off x="3635896" y="5157192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―</a:t>
            </a:r>
            <a:r>
              <a:rPr lang="en-US" sz="1600" dirty="0"/>
              <a:t>: predictions from </a:t>
            </a:r>
            <a:r>
              <a:rPr lang="en-US" sz="1600" i="1" dirty="0" err="1"/>
              <a:t>Solazzi</a:t>
            </a:r>
            <a:r>
              <a:rPr lang="en-US" sz="1600" i="1" dirty="0"/>
              <a:t> et al. (2021)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―</a:t>
            </a:r>
            <a:r>
              <a:rPr lang="en-US" sz="1600" dirty="0"/>
              <a:t>: predictions from current code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F087D6-E125-4693-BC7E-9016135A2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22" y="1756566"/>
            <a:ext cx="3238095" cy="462476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E558DB6-9CF4-4EB9-9CC3-34D16208E2F8}"/>
              </a:ext>
            </a:extLst>
          </p:cNvPr>
          <p:cNvSpPr txBox="1"/>
          <p:nvPr/>
        </p:nvSpPr>
        <p:spPr>
          <a:xfrm>
            <a:off x="3838708" y="1769797"/>
            <a:ext cx="46805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 Black" panose="020B0A04020102020204" pitchFamily="34" charset="0"/>
              <a:buChar char="►"/>
            </a:pPr>
            <a:r>
              <a:rPr lang="en-AU" dirty="0"/>
              <a:t>The model that includes the effect of capillary forces </a:t>
            </a:r>
            <a:r>
              <a:rPr lang="en-AU" i="1" dirty="0"/>
              <a:t>(solid lines)</a:t>
            </a:r>
            <a:r>
              <a:rPr lang="en-AU" dirty="0"/>
              <a:t> correctly captures the increase of Vs with decreasing saturation, which cannot explained by using solely </a:t>
            </a:r>
            <a:r>
              <a:rPr lang="en-AU" dirty="0" err="1"/>
              <a:t>Biot</a:t>
            </a:r>
            <a:r>
              <a:rPr lang="en-AU" dirty="0"/>
              <a:t>-Gassmann </a:t>
            </a:r>
            <a:r>
              <a:rPr lang="en-AU" i="1" dirty="0"/>
              <a:t>(dashed lines)</a:t>
            </a:r>
            <a:r>
              <a:rPr lang="en-AU" dirty="0"/>
              <a:t>.</a:t>
            </a:r>
          </a:p>
          <a:p>
            <a:pPr marL="285750" indent="-285750">
              <a:spcAft>
                <a:spcPts val="1200"/>
              </a:spcAft>
              <a:buFont typeface="Arial Black" panose="020B0A04020102020204" pitchFamily="34" charset="0"/>
              <a:buChar char="►"/>
            </a:pPr>
            <a:r>
              <a:rPr lang="en-AU" dirty="0"/>
              <a:t>The increase of </a:t>
            </a:r>
            <a:r>
              <a:rPr lang="en-AU" dirty="0" err="1"/>
              <a:t>Vp</a:t>
            </a:r>
            <a:r>
              <a:rPr lang="en-AU" dirty="0"/>
              <a:t> and Vs with decreasing saturation is attributed to the stiffening effect of capillary forces.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A6D7BA-6886-4E3C-A3D4-91CB525F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89478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i="1" dirty="0"/>
                  <a:t>Results and Interpretation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191" b="-13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DDC971-66D9-489F-B477-9F2BFAA71A66}"/>
              </a:ext>
            </a:extLst>
          </p:cNvPr>
          <p:cNvSpPr txBox="1"/>
          <p:nvPr/>
        </p:nvSpPr>
        <p:spPr>
          <a:xfrm>
            <a:off x="3635896" y="5157192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―</a:t>
            </a:r>
            <a:r>
              <a:rPr lang="en-US" sz="1600" dirty="0"/>
              <a:t>: predictions from </a:t>
            </a:r>
            <a:r>
              <a:rPr lang="en-US" sz="1600" i="1" dirty="0" err="1"/>
              <a:t>Solazzi</a:t>
            </a:r>
            <a:r>
              <a:rPr lang="en-US" sz="1600" i="1" dirty="0"/>
              <a:t> et al. (2021)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―</a:t>
            </a:r>
            <a:r>
              <a:rPr lang="en-US" sz="1600" dirty="0"/>
              <a:t>: predictions from current code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558DB6-9CF4-4EB9-9CC3-34D16208E2F8}"/>
              </a:ext>
            </a:extLst>
          </p:cNvPr>
          <p:cNvSpPr txBox="1"/>
          <p:nvPr/>
        </p:nvSpPr>
        <p:spPr>
          <a:xfrm>
            <a:off x="3838708" y="1769797"/>
            <a:ext cx="46805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 Black" panose="020B0A04020102020204" pitchFamily="34" charset="0"/>
              <a:buChar char="►"/>
            </a:pPr>
            <a:r>
              <a:rPr lang="en-AU" dirty="0"/>
              <a:t>The model that includes the effect of capillary forces </a:t>
            </a:r>
            <a:r>
              <a:rPr lang="en-AU" i="1" dirty="0"/>
              <a:t>(solid lines)</a:t>
            </a:r>
            <a:r>
              <a:rPr lang="en-AU" dirty="0"/>
              <a:t> better fits Dong &amp; Lu (2016) data.</a:t>
            </a:r>
          </a:p>
          <a:p>
            <a:pPr marL="285750" indent="-285750">
              <a:spcAft>
                <a:spcPts val="1200"/>
              </a:spcAft>
              <a:buFont typeface="Arial Black" panose="020B0A04020102020204" pitchFamily="34" charset="0"/>
              <a:buChar char="►"/>
            </a:pPr>
            <a:r>
              <a:rPr lang="en-AU" dirty="0"/>
              <a:t>The stiffening effect of capillary pressure is not as pronounced as for the Missouri clay case. This may be due to the fact that capillary suction effects on </a:t>
            </a:r>
            <a:r>
              <a:rPr lang="en-AU" dirty="0" err="1"/>
              <a:t>Vp</a:t>
            </a:r>
            <a:r>
              <a:rPr lang="en-AU" dirty="0"/>
              <a:t> and Vs decrease as soil texture becomes coarser.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7F2ED2-E8BD-4AE2-8593-ACAACAAA9A53}"/>
              </a:ext>
            </a:extLst>
          </p:cNvPr>
          <p:cNvSpPr txBox="1"/>
          <p:nvPr/>
        </p:nvSpPr>
        <p:spPr>
          <a:xfrm>
            <a:off x="747620" y="143086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Esperance Sand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82A933-9FF0-448A-9024-00DB1D93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69797"/>
            <a:ext cx="3169523" cy="4624762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678F509-93AE-4773-B382-66F62D12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60476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i="1" dirty="0"/>
                  <a:t>Input parameters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191" b="-13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627816B6-DBE5-4765-A6C0-3EF166DB0B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1409686"/>
                  </p:ext>
                </p:extLst>
              </p:nvPr>
            </p:nvGraphicFramePr>
            <p:xfrm>
              <a:off x="555697" y="1556792"/>
              <a:ext cx="4664377" cy="4119735"/>
            </p:xfrm>
            <a:graphic>
              <a:graphicData uri="http://schemas.openxmlformats.org/drawingml/2006/table">
                <a:tbl>
                  <a:tblPr>
                    <a:tableStyleId>{BDBED569-4797-4DF1-A0F4-6AAB3CD982D8}</a:tableStyleId>
                  </a:tblPr>
                  <a:tblGrid>
                    <a:gridCol w="2216103">
                      <a:extLst>
                        <a:ext uri="{9D8B030D-6E8A-4147-A177-3AD203B41FA5}">
                          <a16:colId xmlns:a16="http://schemas.microsoft.com/office/drawing/2014/main" val="3998368757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3372428367"/>
                        </a:ext>
                      </a:extLst>
                    </a:gridCol>
                    <a:gridCol w="1224138">
                      <a:extLst>
                        <a:ext uri="{9D8B030D-6E8A-4147-A177-3AD203B41FA5}">
                          <a16:colId xmlns:a16="http://schemas.microsoft.com/office/drawing/2014/main" val="843652025"/>
                        </a:ext>
                      </a:extLst>
                    </a:gridCol>
                  </a:tblGrid>
                  <a:tr h="548551">
                    <a:tc>
                      <a:txBody>
                        <a:bodyPr/>
                        <a:lstStyle/>
                        <a:p>
                          <a:endParaRPr lang="en-AU" sz="1600" b="1" i="1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b="1" i="1" noProof="0" dirty="0"/>
                            <a:t>Esperance Sand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b="1" i="1" noProof="0"/>
                            <a:t>Missouri Clay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661675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Porosity </a:t>
                          </a:r>
                          <a14:m>
                            <m:oMath xmlns:m="http://schemas.openxmlformats.org/officeDocument/2006/math">
                              <m:r>
                                <a:rPr lang="en-AU" sz="16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oMath>
                          </a14:m>
                          <a:endParaRPr lang="en-AU" sz="16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0.419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0.49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970049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Kaolinite fraction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𝑲𝒍𝒏</m:t>
                                  </m:r>
                                </m:sub>
                              </m:sSub>
                            </m:oMath>
                          </a14:m>
                          <a:endParaRPr lang="en-AU" sz="16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0.300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0.90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0397271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Quartz fraction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𝑸𝒕𝒛</m:t>
                                  </m:r>
                                </m:sub>
                              </m:sSub>
                            </m:oMath>
                          </a14:m>
                          <a:endParaRPr lang="en-AU" sz="16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0.700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120302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Coordination number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1" i="1" noProof="0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oMath>
                          </a14:m>
                          <a:endParaRPr lang="en-AU" sz="16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6.000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8.00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0083098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Friction coefficient 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1" i="1" noProof="0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oMath>
                          </a14:m>
                          <a:endParaRPr lang="en-AU" sz="16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0.30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119800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Residual water saturation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𝒘𝒓</m:t>
                                  </m:r>
                                </m:sub>
                              </m:sSub>
                            </m:oMath>
                          </a14:m>
                          <a:endParaRPr lang="en-AU" sz="16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0.150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0.23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367584"/>
                      </a:ext>
                    </a:extLst>
                  </a:tr>
                  <a:tr h="610370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Pore size distribution parameter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𝒗𝒈</m:t>
                                  </m:r>
                                </m:sub>
                              </m:sSub>
                            </m:oMath>
                          </a14:m>
                          <a:endParaRPr lang="en-AU" sz="16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2.360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1.28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5136660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Inverse of pore entry pressure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𝒗𝒈</m:t>
                                  </m:r>
                                </m:sub>
                              </m:sSub>
                            </m:oMath>
                          </a14:m>
                          <a:r>
                            <a:rPr lang="en-AU" sz="1600" b="1" noProof="0" dirty="0"/>
                            <a:t> (m</a:t>
                          </a:r>
                          <a:r>
                            <a:rPr lang="en-AU" sz="1600" b="1" baseline="30000" noProof="0" dirty="0"/>
                            <a:t>-1</a:t>
                          </a:r>
                          <a:r>
                            <a:rPr lang="en-AU" sz="16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67.000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4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627816B6-DBE5-4765-A6C0-3EF166DB0B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1409686"/>
                  </p:ext>
                </p:extLst>
              </p:nvPr>
            </p:nvGraphicFramePr>
            <p:xfrm>
              <a:off x="555697" y="1556792"/>
              <a:ext cx="4664377" cy="4119735"/>
            </p:xfrm>
            <a:graphic>
              <a:graphicData uri="http://schemas.openxmlformats.org/drawingml/2006/table">
                <a:tbl>
                  <a:tblPr>
                    <a:tableStyleId>{BDBED569-4797-4DF1-A0F4-6AAB3CD982D8}</a:tableStyleId>
                  </a:tblPr>
                  <a:tblGrid>
                    <a:gridCol w="2216103">
                      <a:extLst>
                        <a:ext uri="{9D8B030D-6E8A-4147-A177-3AD203B41FA5}">
                          <a16:colId xmlns:a16="http://schemas.microsoft.com/office/drawing/2014/main" val="3998368757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3372428367"/>
                        </a:ext>
                      </a:extLst>
                    </a:gridCol>
                    <a:gridCol w="1224138">
                      <a:extLst>
                        <a:ext uri="{9D8B030D-6E8A-4147-A177-3AD203B41FA5}">
                          <a16:colId xmlns:a16="http://schemas.microsoft.com/office/drawing/2014/main" val="84365202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AU" sz="1600" b="1" i="1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b="1" i="1" noProof="0" dirty="0"/>
                            <a:t>Esperance Sand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b="1" i="1" noProof="0"/>
                            <a:t>Missouri Clay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661675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5" t="-171930" r="-110989" b="-9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0.419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0.49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970049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5" t="-267241" r="-110989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0.300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0.90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0397271"/>
                      </a:ext>
                    </a:extLst>
                  </a:tr>
                  <a:tr h="35375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5" t="-367241" r="-110989" b="-7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0.700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0.10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120302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5" t="-475439" r="-110989" b="-6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6.000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8.00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0083098"/>
                      </a:ext>
                    </a:extLst>
                  </a:tr>
                  <a:tr h="34878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5" t="-565517" r="-110989" b="-52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0.30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11980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5" t="-406316" r="-110989" b="-21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0.150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0.23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367584"/>
                      </a:ext>
                    </a:extLst>
                  </a:tr>
                  <a:tr h="61037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5" t="-481000" r="-110989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2.360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1.28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5136660"/>
                      </a:ext>
                    </a:extLst>
                  </a:tr>
                  <a:tr h="6022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75" t="-586869" r="-110989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/>
                            <a:t>67.000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0.13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4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22F5BA1A-CBAC-4B74-8859-C0F4BA820408}"/>
              </a:ext>
            </a:extLst>
          </p:cNvPr>
          <p:cNvSpPr txBox="1"/>
          <p:nvPr/>
        </p:nvSpPr>
        <p:spPr>
          <a:xfrm>
            <a:off x="5547311" y="4216133"/>
            <a:ext cx="30642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i="1" dirty="0"/>
              <a:t>Parameters of the van </a:t>
            </a:r>
            <a:r>
              <a:rPr lang="en-AU" sz="1600" i="1" dirty="0" err="1"/>
              <a:t>Genuchten</a:t>
            </a:r>
            <a:r>
              <a:rPr lang="en-AU" sz="1600" i="1" dirty="0"/>
              <a:t> (1980) model that best fit Dong and Lu (2016) data and used to model capillary effects</a:t>
            </a:r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0546B8B3-0893-45D8-8BE1-C824B2B19E34}"/>
              </a:ext>
            </a:extLst>
          </p:cNvPr>
          <p:cNvSpPr/>
          <p:nvPr/>
        </p:nvSpPr>
        <p:spPr>
          <a:xfrm>
            <a:off x="5292080" y="3861048"/>
            <a:ext cx="216024" cy="17873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8AFAA20-EDDC-4E44-B2C3-DBE87F8E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69825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95B85E-33C3-433A-92AB-708326F3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Van </a:t>
            </a:r>
            <a:r>
              <a:rPr lang="en-AU" dirty="0" err="1"/>
              <a:t>Genuchten</a:t>
            </a:r>
            <a:r>
              <a:rPr lang="en-AU" dirty="0"/>
              <a:t> (1980)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50D1DB-A348-47F5-9103-B1ADD23CDE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9020"/>
                <a:ext cx="8229600" cy="4708525"/>
              </a:xfrm>
            </p:spPr>
            <p:txBody>
              <a:bodyPr>
                <a:normAutofit/>
              </a:bodyPr>
              <a:lstStyle/>
              <a:p>
                <a:r>
                  <a:rPr lang="en-AU" sz="2000" dirty="0"/>
                  <a:t>Constitutive model that relates the soil water content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AU" sz="2000" dirty="0"/>
                  <a:t> (or the effective saturation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𝑤𝑒</m:t>
                        </m:r>
                      </m:sub>
                    </m:sSub>
                  </m:oMath>
                </a14:m>
                <a:r>
                  <a:rPr lang="en-AU" sz="2000" dirty="0"/>
                  <a:t>) to the pressure head (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AU" sz="2000" dirty="0"/>
                  <a:t>) : </a:t>
                </a:r>
              </a:p>
              <a:p>
                <a:endParaRPr lang="en-AU" sz="2000" dirty="0"/>
              </a:p>
              <a:p>
                <a:endParaRPr lang="en-AU" sz="2000" dirty="0"/>
              </a:p>
              <a:p>
                <a:endParaRPr lang="en-AU" sz="2000" dirty="0"/>
              </a:p>
              <a:p>
                <a:pPr marL="0" indent="0">
                  <a:buNone/>
                </a:pPr>
                <a:endParaRPr lang="en-AU" sz="2000" dirty="0"/>
              </a:p>
              <a:p>
                <a:endParaRPr lang="en-AU" sz="2000" dirty="0"/>
              </a:p>
              <a:p>
                <a:endParaRPr lang="en-AU" sz="2000" dirty="0"/>
              </a:p>
              <a:p>
                <a:endParaRPr lang="en-AU" sz="2000" dirty="0"/>
              </a:p>
              <a:p>
                <a:pPr marL="0" indent="0"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50D1DB-A348-47F5-9103-B1ADD23CDE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9020"/>
                <a:ext cx="8229600" cy="4708525"/>
              </a:xfrm>
              <a:blipFill>
                <a:blip r:embed="rId3"/>
                <a:stretch>
                  <a:fillRect l="-667" t="-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89D9333-2B25-4B39-AE27-2ED5ABF21525}"/>
                  </a:ext>
                </a:extLst>
              </p:cNvPr>
              <p:cNvSpPr txBox="1"/>
              <p:nvPr/>
            </p:nvSpPr>
            <p:spPr>
              <a:xfrm>
                <a:off x="899592" y="2116246"/>
                <a:ext cx="4314514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𝑤𝑒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𝑣𝑔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𝑣𝑔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  <m:brk m:alnAt="7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m:rPr>
                                    <m:nor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89D9333-2B25-4B39-AE27-2ED5ABF21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116246"/>
                <a:ext cx="4314514" cy="884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32008F51-8616-4016-872D-7E7F126773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769" y="4258201"/>
                <a:ext cx="5568280" cy="18287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 3" pitchFamily="18" charset="2"/>
                  <a:buChar char="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Calibri" pitchFamily="34" charset="0"/>
                  <a:buChar char="&gt;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000" dirty="0"/>
                  <a:t>Assuming that the vadose zone is in equilibrium, and taking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000" dirty="0"/>
                  <a:t> at the Earth’s surface and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000" dirty="0"/>
                  <a:t> at the water table, we obtain : </a:t>
                </a:r>
              </a:p>
              <a:p>
                <a:endParaRPr lang="en-AU" sz="2000" dirty="0"/>
              </a:p>
              <a:p>
                <a:endParaRPr lang="en-AU" sz="2000" dirty="0"/>
              </a:p>
              <a:p>
                <a:endParaRPr lang="en-AU" sz="2000" dirty="0"/>
              </a:p>
              <a:p>
                <a:endParaRPr lang="en-AU" sz="2000" dirty="0"/>
              </a:p>
              <a:p>
                <a:pPr marL="0" indent="0">
                  <a:buFont typeface="Wingdings 3" pitchFamily="18" charset="2"/>
                  <a:buNone/>
                </a:pPr>
                <a:endParaRPr lang="en-AU" sz="2000" dirty="0"/>
              </a:p>
            </p:txBody>
          </p:sp>
        </mc:Choice>
        <mc:Fallback xmlns="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32008F51-8616-4016-872D-7E7F12677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9" y="4258201"/>
                <a:ext cx="5568280" cy="1828769"/>
              </a:xfrm>
              <a:prstGeom prst="rect">
                <a:avLst/>
              </a:prstGeom>
              <a:blipFill>
                <a:blip r:embed="rId5"/>
                <a:stretch>
                  <a:fillRect l="-985" t="-2000" r="-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98DD20D-F156-4EE3-B42B-3D64D8D42ECC}"/>
                  </a:ext>
                </a:extLst>
              </p:cNvPr>
              <p:cNvSpPr txBox="1"/>
              <p:nvPr/>
            </p:nvSpPr>
            <p:spPr>
              <a:xfrm>
                <a:off x="899592" y="5281023"/>
                <a:ext cx="5064528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𝑤𝑒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fr-F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fr-FR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𝑣𝑔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𝑤𝑡</m:t>
                                                </m:r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𝑣𝑔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  <m:brk m:alnAt="7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1, </m:t>
                                </m:r>
                                <m:r>
                                  <m:rPr>
                                    <m:nor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98DD20D-F156-4EE3-B42B-3D64D8D42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281023"/>
                <a:ext cx="5064528" cy="884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4CCF812-A2C9-42A1-A319-6F1A5AB73EB1}"/>
                  </a:ext>
                </a:extLst>
              </p:cNvPr>
              <p:cNvSpPr txBox="1"/>
              <p:nvPr/>
            </p:nvSpPr>
            <p:spPr>
              <a:xfrm>
                <a:off x="866147" y="3128286"/>
                <a:ext cx="5120208" cy="991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</m:oMath>
                </a14:m>
                <a:r>
                  <a:rPr lang="en-AU" dirty="0"/>
                  <a:t> (m</a:t>
                </a:r>
                <a:r>
                  <a:rPr lang="en-AU" baseline="30000" dirty="0"/>
                  <a:t>-1</a:t>
                </a:r>
                <a:r>
                  <a:rPr lang="en-AU" dirty="0"/>
                  <a:t>): inverse of the pore entry pressure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</m:oMath>
                </a14:m>
                <a:r>
                  <a:rPr lang="en-AU" dirty="0"/>
                  <a:t> (-)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</m:oMath>
                </a14:m>
                <a:r>
                  <a:rPr lang="en-AU" dirty="0"/>
                  <a:t> (-): pore size distribution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f>
                      <m:fPr>
                        <m:type m:val="lin"/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AU" dirty="0"/>
                  <a:t>)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4CCF812-A2C9-42A1-A319-6F1A5AB73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47" y="3128286"/>
                <a:ext cx="5120208" cy="991041"/>
              </a:xfrm>
              <a:prstGeom prst="rect">
                <a:avLst/>
              </a:prstGeom>
              <a:blipFill>
                <a:blip r:embed="rId7"/>
                <a:stretch>
                  <a:fillRect l="-952" t="-2454" r="-1786" b="-63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F0E2A8E8-07A2-4295-9FFE-6EE493537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160" y="1940713"/>
            <a:ext cx="2724237" cy="3366186"/>
          </a:xfrm>
          <a:prstGeom prst="rect">
            <a:avLst/>
          </a:prstGeom>
        </p:spPr>
      </p:pic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86FD12D8-550E-47C4-BD7A-183F937E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23819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95B85E-33C3-433A-92AB-708326F3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Capillary Effects on Surface Wave Dispersion</a:t>
            </a:r>
            <a:br>
              <a:rPr lang="en-US" dirty="0"/>
            </a:br>
            <a:endParaRPr lang="en-US" i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15</a:t>
            </a:fld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85EC669-2460-4D14-8552-F218EB584435}"/>
              </a:ext>
            </a:extLst>
          </p:cNvPr>
          <p:cNvGrpSpPr/>
          <p:nvPr/>
        </p:nvGrpSpPr>
        <p:grpSpPr>
          <a:xfrm>
            <a:off x="163990" y="1305192"/>
            <a:ext cx="5704154" cy="4068024"/>
            <a:chOff x="899592" y="1387474"/>
            <a:chExt cx="6517337" cy="453650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3034083-FA88-4BCB-9A59-D6FF477E0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592" y="1387474"/>
              <a:ext cx="6083235" cy="4536504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DA90CD5-9827-46A4-AB0A-95DD35A2E8AB}"/>
                </a:ext>
              </a:extLst>
            </p:cNvPr>
            <p:cNvSpPr txBox="1"/>
            <p:nvPr/>
          </p:nvSpPr>
          <p:spPr>
            <a:xfrm>
              <a:off x="4515462" y="1668049"/>
              <a:ext cx="2520280" cy="34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>
                  <a:solidFill>
                    <a:schemeClr val="bg1">
                      <a:lumMod val="50000"/>
                    </a:schemeClr>
                  </a:solidFill>
                </a:rPr>
                <a:t>192-m-long, 2-m-spaced </a:t>
              </a:r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1D8B7FC0-DFC1-42C4-AF27-3BDDCA3983B6}"/>
                </a:ext>
              </a:extLst>
            </p:cNvPr>
            <p:cNvCxnSpPr/>
            <p:nvPr/>
          </p:nvCxnSpPr>
          <p:spPr>
            <a:xfrm flipV="1">
              <a:off x="6876256" y="2232000"/>
              <a:ext cx="0" cy="223224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3BA826F-591C-466B-9584-9B010C5561EB}"/>
                </a:ext>
              </a:extLst>
            </p:cNvPr>
            <p:cNvSpPr txBox="1"/>
            <p:nvPr/>
          </p:nvSpPr>
          <p:spPr>
            <a:xfrm rot="16200000">
              <a:off x="6339924" y="3114922"/>
              <a:ext cx="1556200" cy="59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>
                  <a:solidFill>
                    <a:schemeClr val="bg1">
                      <a:lumMod val="50000"/>
                    </a:schemeClr>
                  </a:solidFill>
                </a:rPr>
                <a:t>Sandy </a:t>
              </a:r>
              <a:r>
                <a:rPr lang="fr-FR" sz="1400" i="1" dirty="0" err="1">
                  <a:solidFill>
                    <a:schemeClr val="bg1">
                      <a:lumMod val="50000"/>
                    </a:schemeClr>
                  </a:solidFill>
                </a:rPr>
                <a:t>clay</a:t>
              </a:r>
              <a:r>
                <a:rPr lang="fr-FR" sz="1400" i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fr-FR" sz="1400" i="1" dirty="0" err="1">
                  <a:solidFill>
                    <a:schemeClr val="bg1">
                      <a:lumMod val="50000"/>
                    </a:schemeClr>
                  </a:solidFill>
                </a:rPr>
                <a:t>soil</a:t>
              </a:r>
              <a:endParaRPr lang="fr-FR" sz="1400" i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fr-FR" sz="1400" i="1" dirty="0">
                  <a:solidFill>
                    <a:schemeClr val="bg1">
                      <a:lumMod val="50000"/>
                    </a:schemeClr>
                  </a:solidFill>
                </a:rPr>
                <a:t>25 m</a:t>
              </a:r>
            </a:p>
          </p:txBody>
        </p: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7C6A3CA-DA82-427B-98B0-6BF211E00B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5062" y="1917928"/>
          <a:ext cx="2806013" cy="33832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03103">
                  <a:extLst>
                    <a:ext uri="{9D8B030D-6E8A-4147-A177-3AD203B41FA5}">
                      <a16:colId xmlns:a16="http://schemas.microsoft.com/office/drawing/2014/main" val="3835975904"/>
                    </a:ext>
                  </a:extLst>
                </a:gridCol>
                <a:gridCol w="1002910">
                  <a:extLst>
                    <a:ext uri="{9D8B030D-6E8A-4147-A177-3AD203B41FA5}">
                      <a16:colId xmlns:a16="http://schemas.microsoft.com/office/drawing/2014/main" val="3788606175"/>
                    </a:ext>
                  </a:extLst>
                </a:gridCol>
              </a:tblGrid>
              <a:tr h="143838">
                <a:tc>
                  <a:txBody>
                    <a:bodyPr/>
                    <a:lstStyle/>
                    <a:p>
                      <a:endParaRPr lang="en-AU" sz="1400" b="1" i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b="1" i="1" noProof="0" dirty="0"/>
                        <a:t>Sandy Clay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813435"/>
                  </a:ext>
                </a:extLst>
              </a:tr>
              <a:tr h="143838">
                <a:tc>
                  <a:txBody>
                    <a:bodyPr/>
                    <a:lstStyle/>
                    <a:p>
                      <a:r>
                        <a:rPr lang="en-AU" sz="1400" b="1" noProof="0"/>
                        <a:t>Porosity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noProof="0" dirty="0"/>
                        <a:t>0.38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359026"/>
                  </a:ext>
                </a:extLst>
              </a:tr>
              <a:tr h="143838">
                <a:tc>
                  <a:txBody>
                    <a:bodyPr/>
                    <a:lstStyle/>
                    <a:p>
                      <a:r>
                        <a:rPr lang="en-AU" sz="1400" b="1" noProof="0"/>
                        <a:t>Gulf clay </a:t>
                      </a:r>
                      <a:r>
                        <a:rPr lang="en-AU" sz="1400" b="1" noProof="0" dirty="0"/>
                        <a:t>fraction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noProof="0" dirty="0"/>
                        <a:t>0.43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329551"/>
                  </a:ext>
                </a:extLst>
              </a:tr>
              <a:tr h="143838">
                <a:tc>
                  <a:txBody>
                    <a:bodyPr/>
                    <a:lstStyle/>
                    <a:p>
                      <a:r>
                        <a:rPr lang="en-AU" sz="1400" b="1" noProof="0" dirty="0"/>
                        <a:t>Quartz fraction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noProof="0" dirty="0"/>
                        <a:t>0.57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76046"/>
                  </a:ext>
                </a:extLst>
              </a:tr>
              <a:tr h="143838">
                <a:tc>
                  <a:txBody>
                    <a:bodyPr/>
                    <a:lstStyle/>
                    <a:p>
                      <a:r>
                        <a:rPr lang="en-AU" sz="1400" b="1" noProof="0" dirty="0"/>
                        <a:t>Coordination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noProof="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790472"/>
                  </a:ext>
                </a:extLst>
              </a:tr>
              <a:tr h="143838">
                <a:tc>
                  <a:txBody>
                    <a:bodyPr/>
                    <a:lstStyle/>
                    <a:p>
                      <a:r>
                        <a:rPr lang="en-AU" sz="1400" b="1" noProof="0" dirty="0"/>
                        <a:t>Friction coefficient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noProof="0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456175"/>
                  </a:ext>
                </a:extLst>
              </a:tr>
              <a:tr h="180776">
                <a:tc>
                  <a:txBody>
                    <a:bodyPr/>
                    <a:lstStyle/>
                    <a:p>
                      <a:r>
                        <a:rPr lang="en-AU" sz="1400" b="1" noProof="0" dirty="0"/>
                        <a:t>Residual water saturation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noProof="0" dirty="0"/>
                        <a:t>0.26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354612"/>
                  </a:ext>
                </a:extLst>
              </a:tr>
              <a:tr h="191978">
                <a:tc>
                  <a:txBody>
                    <a:bodyPr/>
                    <a:lstStyle/>
                    <a:p>
                      <a:r>
                        <a:rPr lang="en-AU" sz="1400" b="1" noProof="0"/>
                        <a:t>Pore size distribution 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noProof="0" dirty="0"/>
                        <a:t>1.23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308629"/>
                  </a:ext>
                </a:extLst>
              </a:tr>
              <a:tr h="180776">
                <a:tc>
                  <a:txBody>
                    <a:bodyPr/>
                    <a:lstStyle/>
                    <a:p>
                      <a:r>
                        <a:rPr lang="en-AU" sz="1400" b="1" noProof="0"/>
                        <a:t>Inverse of pore entry (m</a:t>
                      </a:r>
                      <a:r>
                        <a:rPr lang="en-AU" sz="1400" b="1" baseline="30000" noProof="0"/>
                        <a:t>-1</a:t>
                      </a:r>
                      <a:r>
                        <a:rPr lang="en-AU" sz="1400" b="1" noProof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noProof="0" dirty="0"/>
                        <a:t>2.7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044233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98B79E-162D-4D3D-9EC0-D2E92CEB9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86311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95B85E-33C3-433A-92AB-708326F3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Capillary Effects on Surface Wave Dispersion</a:t>
            </a:r>
            <a:br>
              <a:rPr lang="en-US" dirty="0"/>
            </a:br>
            <a:endParaRPr lang="en-US" i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7291F2-5AA6-4AB5-92D4-6567BDA6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348" y="869969"/>
            <a:ext cx="6701304" cy="568742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A5625A-0E83-438F-99EF-078ECE3F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63925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95B85E-33C3-433A-92AB-708326F3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Wave Dispersion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50D1DB-A348-47F5-9103-B1ADD23CDE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Simulated using Thomson-Haskell matrix propagator technique (Haskell, 1953; Herrmann, 2013, Thomson, 1950) in a stack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 layers over a half-space (layer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).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Approach employed to study unconsolidated granular materials (e.g. Bergamo et al., 2014; </a:t>
                </a:r>
                <a:r>
                  <a:rPr lang="en-US" sz="2000" dirty="0" err="1"/>
                  <a:t>Bodet</a:t>
                </a:r>
                <a:r>
                  <a:rPr lang="en-US" sz="2000" dirty="0"/>
                  <a:t> et al., 2014).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Focus on the fundamental PSV wave mode since it is more energetic than the other wave modes.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50D1DB-A348-47F5-9103-B1ADD23CDE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76F1E5-0CD3-4AEA-9607-95E3F8FD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67671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93917E4-A184-4EF5-94A4-2C612C63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to Landes Sand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6A896FB-7599-42B6-862F-AEE5DDDE5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B63BF3-77E6-4A89-84C0-9476F79E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5C2A0F-12F8-443A-9721-7095F43F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640178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i="1" dirty="0"/>
                  <a:t>Input parameters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191" b="-13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19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627816B6-DBE5-4765-A6C0-3EF166DB0B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8303439"/>
                  </p:ext>
                </p:extLst>
              </p:nvPr>
            </p:nvGraphicFramePr>
            <p:xfrm>
              <a:off x="406282" y="1556793"/>
              <a:ext cx="5168431" cy="4526788"/>
            </p:xfrm>
            <a:graphic>
              <a:graphicData uri="http://schemas.openxmlformats.org/drawingml/2006/table">
                <a:tbl>
                  <a:tblPr>
                    <a:tableStyleId>{BDBED569-4797-4DF1-A0F4-6AAB3CD982D8}</a:tableStyleId>
                  </a:tblPr>
                  <a:tblGrid>
                    <a:gridCol w="2057408">
                      <a:extLst>
                        <a:ext uri="{9D8B030D-6E8A-4147-A177-3AD203B41FA5}">
                          <a16:colId xmlns:a16="http://schemas.microsoft.com/office/drawing/2014/main" val="3998368757"/>
                        </a:ext>
                      </a:extLst>
                    </a:gridCol>
                    <a:gridCol w="814792">
                      <a:extLst>
                        <a:ext uri="{9D8B030D-6E8A-4147-A177-3AD203B41FA5}">
                          <a16:colId xmlns:a16="http://schemas.microsoft.com/office/drawing/2014/main" val="3372428367"/>
                        </a:ext>
                      </a:extLst>
                    </a:gridCol>
                    <a:gridCol w="2296231">
                      <a:extLst>
                        <a:ext uri="{9D8B030D-6E8A-4147-A177-3AD203B41FA5}">
                          <a16:colId xmlns:a16="http://schemas.microsoft.com/office/drawing/2014/main" val="843652025"/>
                        </a:ext>
                      </a:extLst>
                    </a:gridCol>
                  </a:tblGrid>
                  <a:tr h="493279">
                    <a:tc>
                      <a:txBody>
                        <a:bodyPr/>
                        <a:lstStyle/>
                        <a:p>
                          <a:endParaRPr lang="en-AU" sz="1600" b="1" i="1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b="1" i="1" noProof="0" dirty="0" err="1"/>
                            <a:t>Landes</a:t>
                          </a:r>
                          <a:r>
                            <a:rPr lang="en-AU" sz="1600" b="1" i="1" noProof="0" dirty="0"/>
                            <a:t> Sand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b="1" i="1" noProof="0" dirty="0"/>
                            <a:t>Comments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661675"/>
                      </a:ext>
                    </a:extLst>
                  </a:tr>
                  <a:tr h="285583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Porosity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Measured</a:t>
                          </a:r>
                          <a:r>
                            <a:rPr lang="en-AU" sz="1600" baseline="30000" noProof="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970049"/>
                      </a:ext>
                    </a:extLst>
                  </a:tr>
                  <a:tr h="285583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Kaolinite fraction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Pure Quartz</a:t>
                          </a:r>
                          <a:r>
                            <a:rPr lang="en-AU" sz="1600" baseline="30000" noProof="0" dirty="0"/>
                            <a:t>1</a:t>
                          </a:r>
                          <a:endParaRPr lang="en-AU" sz="16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0397271"/>
                      </a:ext>
                    </a:extLst>
                  </a:tr>
                  <a:tr h="285583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Quartz fraction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Pure Quartz</a:t>
                          </a:r>
                          <a:r>
                            <a:rPr lang="en-AU" sz="1600" baseline="30000" noProof="0" dirty="0"/>
                            <a:t>1</a:t>
                          </a:r>
                          <a:endParaRPr lang="en-AU" sz="16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120302"/>
                      </a:ext>
                    </a:extLst>
                  </a:tr>
                  <a:tr h="493279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Coordination number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7.0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Average of Missouri Clay and Esperance Sand</a:t>
                          </a:r>
                          <a:r>
                            <a:rPr lang="en-AU" sz="1600" baseline="30000" noProof="0" dirty="0"/>
                            <a:t>2</a:t>
                          </a:r>
                          <a:r>
                            <a:rPr lang="en-AU" sz="16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0083098"/>
                      </a:ext>
                    </a:extLst>
                  </a:tr>
                  <a:tr h="493279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Friction coefficient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Average of Missouri Clay and Esperance Sand</a:t>
                          </a:r>
                          <a:r>
                            <a:rPr lang="en-AU" sz="1600" baseline="30000" noProof="0" dirty="0"/>
                            <a:t>2</a:t>
                          </a:r>
                          <a:r>
                            <a:rPr lang="en-AU" sz="16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119800"/>
                      </a:ext>
                    </a:extLst>
                  </a:tr>
                  <a:tr h="493279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Residual water saturation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Assumed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367584"/>
                      </a:ext>
                    </a:extLst>
                  </a:tr>
                  <a:tr h="493279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Pore size distribution parameter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</a:rPr>
                                    <m:t>𝒗𝒈</m:t>
                                  </m:r>
                                </m:sub>
                              </m:sSub>
                            </m:oMath>
                          </a14:m>
                          <a:endParaRPr lang="en-AU" sz="1600" b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noProof="0" dirty="0"/>
                            <a:t>Average of Missouri Clay and Esperance Sand</a:t>
                          </a:r>
                          <a:r>
                            <a:rPr lang="en-AU" sz="1600" baseline="30000" noProof="0" dirty="0"/>
                            <a:t>2</a:t>
                          </a:r>
                          <a:r>
                            <a:rPr lang="en-AU" sz="16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5136660"/>
                      </a:ext>
                    </a:extLst>
                  </a:tr>
                  <a:tr h="493279">
                    <a:tc>
                      <a:txBody>
                        <a:bodyPr/>
                        <a:lstStyle/>
                        <a:p>
                          <a:r>
                            <a:rPr lang="en-AU" sz="1600" b="1" noProof="0" dirty="0"/>
                            <a:t>Inverse of pore entry pressure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1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600" b="1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fr-FR" sz="1600" b="1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𝒗𝒈</m:t>
                                  </m:r>
                                </m:sub>
                              </m:sSub>
                            </m:oMath>
                          </a14:m>
                          <a:r>
                            <a:rPr lang="en-AU" sz="1600" b="1" noProof="0" dirty="0"/>
                            <a:t> (m</a:t>
                          </a:r>
                          <a:r>
                            <a:rPr lang="en-AU" sz="1600" b="1" baseline="30000" noProof="0" dirty="0"/>
                            <a:t>-1</a:t>
                          </a:r>
                          <a:r>
                            <a:rPr lang="en-AU" sz="1600" b="1" noProof="0" dirty="0"/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In between Missouri Clay and Esperance Sand</a:t>
                          </a:r>
                          <a:r>
                            <a:rPr lang="en-AU" sz="1600" baseline="30000" noProof="0" dirty="0"/>
                            <a:t>2</a:t>
                          </a:r>
                          <a:r>
                            <a:rPr lang="en-AU" sz="16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4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627816B6-DBE5-4765-A6C0-3EF166DB0B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8303439"/>
                  </p:ext>
                </p:extLst>
              </p:nvPr>
            </p:nvGraphicFramePr>
            <p:xfrm>
              <a:off x="406282" y="1556793"/>
              <a:ext cx="5168431" cy="4526788"/>
            </p:xfrm>
            <a:graphic>
              <a:graphicData uri="http://schemas.openxmlformats.org/drawingml/2006/table">
                <a:tbl>
                  <a:tblPr>
                    <a:tableStyleId>{BDBED569-4797-4DF1-A0F4-6AAB3CD982D8}</a:tableStyleId>
                  </a:tblPr>
                  <a:tblGrid>
                    <a:gridCol w="2057408">
                      <a:extLst>
                        <a:ext uri="{9D8B030D-6E8A-4147-A177-3AD203B41FA5}">
                          <a16:colId xmlns:a16="http://schemas.microsoft.com/office/drawing/2014/main" val="3998368757"/>
                        </a:ext>
                      </a:extLst>
                    </a:gridCol>
                    <a:gridCol w="814792">
                      <a:extLst>
                        <a:ext uri="{9D8B030D-6E8A-4147-A177-3AD203B41FA5}">
                          <a16:colId xmlns:a16="http://schemas.microsoft.com/office/drawing/2014/main" val="3372428367"/>
                        </a:ext>
                      </a:extLst>
                    </a:gridCol>
                    <a:gridCol w="2296231">
                      <a:extLst>
                        <a:ext uri="{9D8B030D-6E8A-4147-A177-3AD203B41FA5}">
                          <a16:colId xmlns:a16="http://schemas.microsoft.com/office/drawing/2014/main" val="84365202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AU" sz="1600" b="1" i="1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b="1" i="1" noProof="0" dirty="0" err="1"/>
                            <a:t>Landes</a:t>
                          </a:r>
                          <a:r>
                            <a:rPr lang="en-AU" sz="1600" b="1" i="1" noProof="0" dirty="0"/>
                            <a:t> Sand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b="1" i="1" noProof="0" dirty="0"/>
                            <a:t>Comments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66167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Porosity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Measured</a:t>
                          </a:r>
                          <a:r>
                            <a:rPr lang="en-AU" sz="1600" baseline="30000" noProof="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97004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Kaolinite fraction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Pure Quartz</a:t>
                          </a:r>
                          <a:r>
                            <a:rPr lang="en-AU" sz="1600" baseline="30000" noProof="0" dirty="0"/>
                            <a:t>1</a:t>
                          </a:r>
                          <a:endParaRPr lang="en-AU" sz="16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03972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Quartz fraction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Pure Quartz</a:t>
                          </a:r>
                          <a:r>
                            <a:rPr lang="en-AU" sz="1600" baseline="30000" noProof="0" dirty="0"/>
                            <a:t>1</a:t>
                          </a:r>
                          <a:endParaRPr lang="en-AU" sz="16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12030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Coordination number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7.0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Average of Missouri Clay and Esperance Sand</a:t>
                          </a:r>
                          <a:r>
                            <a:rPr lang="en-AU" sz="1600" baseline="30000" noProof="0" dirty="0"/>
                            <a:t>2</a:t>
                          </a:r>
                          <a:r>
                            <a:rPr lang="en-AU" sz="16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008309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Friction coefficient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Average of Missouri Clay and Esperance Sand</a:t>
                          </a:r>
                          <a:r>
                            <a:rPr lang="en-AU" sz="1600" baseline="30000" noProof="0" dirty="0"/>
                            <a:t>2</a:t>
                          </a:r>
                          <a:r>
                            <a:rPr lang="en-AU" sz="16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911980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AU" sz="1600" b="1" noProof="0"/>
                            <a:t>Residual water saturation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0.2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Assumed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3367584"/>
                      </a:ext>
                    </a:extLst>
                  </a:tr>
                  <a:tr h="6022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6" t="-553535" r="-151775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1.82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sz="1600" noProof="0" dirty="0"/>
                            <a:t>Average of Missouri Clay and Esperance Sand</a:t>
                          </a:r>
                          <a:r>
                            <a:rPr lang="en-AU" sz="1600" baseline="30000" noProof="0" dirty="0"/>
                            <a:t>2</a:t>
                          </a:r>
                          <a:r>
                            <a:rPr lang="en-AU" sz="16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5136660"/>
                      </a:ext>
                    </a:extLst>
                  </a:tr>
                  <a:tr h="6022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6" t="-653535" r="-151775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AU" sz="1600" noProof="0" dirty="0"/>
                            <a:t>In between Missouri Clay and Esperance Sand</a:t>
                          </a:r>
                          <a:r>
                            <a:rPr lang="en-AU" sz="1600" baseline="30000" noProof="0" dirty="0"/>
                            <a:t>2</a:t>
                          </a:r>
                          <a:r>
                            <a:rPr lang="en-AU" sz="1600" noProof="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443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371FE847-FC68-4748-A149-630620CDA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13" y="1450435"/>
            <a:ext cx="3433650" cy="496063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8B1A5E9-E642-432E-9CF0-7F07E73C3924}"/>
              </a:ext>
            </a:extLst>
          </p:cNvPr>
          <p:cNvSpPr txBox="1"/>
          <p:nvPr/>
        </p:nvSpPr>
        <p:spPr>
          <a:xfrm>
            <a:off x="406282" y="6084004"/>
            <a:ext cx="502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aseline="30000" dirty="0"/>
              <a:t>1</a:t>
            </a:r>
            <a:r>
              <a:rPr lang="fr-FR" dirty="0"/>
              <a:t>: </a:t>
            </a:r>
            <a:r>
              <a:rPr lang="fr-FR" i="1" dirty="0"/>
              <a:t>Barrière et al., JGI 2012;</a:t>
            </a:r>
            <a:r>
              <a:rPr lang="fr-FR" dirty="0"/>
              <a:t> </a:t>
            </a:r>
            <a:r>
              <a:rPr lang="fr-FR" baseline="30000" dirty="0"/>
              <a:t>2</a:t>
            </a:r>
            <a:r>
              <a:rPr lang="fr-FR" dirty="0"/>
              <a:t>: </a:t>
            </a:r>
            <a:r>
              <a:rPr lang="fr-FR" i="1" dirty="0" err="1"/>
              <a:t>Solazzi</a:t>
            </a:r>
            <a:r>
              <a:rPr lang="fr-FR" i="1" dirty="0"/>
              <a:t> et al., JGR 2021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AE7341-97AC-4818-93DD-58871DFB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24943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278D9-BFAB-4E31-A4A6-C12DBF4E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50D847-51C1-4A27-A6A9-C463BDB2B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/>
              <a:t>Find a rock physics model that could explain the large velocity variations observed during the imbibition/drainage experiments.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000" dirty="0"/>
              <a:t>Attempt to use the study : </a:t>
            </a:r>
            <a:r>
              <a:rPr lang="en-US" sz="2000" dirty="0" err="1"/>
              <a:t>Solazzi</a:t>
            </a:r>
            <a:r>
              <a:rPr lang="en-US" sz="2000" dirty="0"/>
              <a:t>, S. G., </a:t>
            </a:r>
            <a:r>
              <a:rPr lang="en-US" sz="2000" dirty="0" err="1"/>
              <a:t>Bodet</a:t>
            </a:r>
            <a:r>
              <a:rPr lang="en-US" sz="2000" dirty="0"/>
              <a:t>, L., </a:t>
            </a:r>
            <a:r>
              <a:rPr lang="en-US" sz="2000" dirty="0" err="1"/>
              <a:t>Holliger</a:t>
            </a:r>
            <a:r>
              <a:rPr lang="en-US" sz="2000" dirty="0"/>
              <a:t>, K., &amp; </a:t>
            </a:r>
            <a:r>
              <a:rPr lang="en-US" sz="2000" dirty="0" err="1"/>
              <a:t>Jougnot</a:t>
            </a:r>
            <a:r>
              <a:rPr lang="en-US" sz="2000" dirty="0"/>
              <a:t>, D. (2021). Surface‐wave dispersion in partially saturated soils: the role of capillary forces. </a:t>
            </a:r>
            <a:r>
              <a:rPr lang="en-US" sz="2000" i="1" dirty="0"/>
              <a:t>Journal of Geophysical Research: Solid Earth</a:t>
            </a:r>
            <a:r>
              <a:rPr lang="en-US" sz="2000" dirty="0"/>
              <a:t>, </a:t>
            </a:r>
            <a:r>
              <a:rPr lang="en-US" sz="2000" i="1" dirty="0"/>
              <a:t>126</a:t>
            </a:r>
            <a:r>
              <a:rPr lang="en-US" sz="2000" dirty="0"/>
              <a:t>(12)</a:t>
            </a:r>
          </a:p>
          <a:p>
            <a:pPr lvl="1"/>
            <a:endParaRPr lang="en-US" sz="1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4D7607-857E-4C0A-909E-B019155B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2BE6FD3-91E8-4CA3-9CFA-7BCC328E5FD0}"/>
              </a:ext>
            </a:extLst>
          </p:cNvPr>
          <p:cNvGrpSpPr/>
          <p:nvPr/>
        </p:nvGrpSpPr>
        <p:grpSpPr>
          <a:xfrm>
            <a:off x="602034" y="2420888"/>
            <a:ext cx="7871648" cy="2375200"/>
            <a:chOff x="611560" y="3035877"/>
            <a:chExt cx="7871648" cy="2375200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6614A67-7589-4A03-8A7C-23FBF5A5B873}"/>
                </a:ext>
              </a:extLst>
            </p:cNvPr>
            <p:cNvGrpSpPr/>
            <p:nvPr/>
          </p:nvGrpSpPr>
          <p:grpSpPr>
            <a:xfrm>
              <a:off x="611560" y="3035877"/>
              <a:ext cx="7871648" cy="1905291"/>
              <a:chOff x="457200" y="2852936"/>
              <a:chExt cx="7871648" cy="1905291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025A538A-7BD9-4C3D-B8B2-E7102D88C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200" y="2968134"/>
                <a:ext cx="7647332" cy="1790093"/>
              </a:xfrm>
              <a:prstGeom prst="rect">
                <a:avLst/>
              </a:prstGeom>
            </p:spPr>
          </p:pic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C9D1F33-C5FA-453C-AA04-96DF2227657B}"/>
                  </a:ext>
                </a:extLst>
              </p:cNvPr>
              <p:cNvSpPr txBox="1"/>
              <p:nvPr/>
            </p:nvSpPr>
            <p:spPr>
              <a:xfrm rot="5400000">
                <a:off x="7353410" y="3782790"/>
                <a:ext cx="168926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Pressure (mbar)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0B6254-63F4-4294-8DDE-00ED335EF90A}"/>
                  </a:ext>
                </a:extLst>
              </p:cNvPr>
              <p:cNvSpPr/>
              <p:nvPr/>
            </p:nvSpPr>
            <p:spPr>
              <a:xfrm>
                <a:off x="4211960" y="2852936"/>
                <a:ext cx="504056" cy="2160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6030804-F485-46C2-8878-B7AEE8C8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0800" y="4910400"/>
              <a:ext cx="6824301" cy="500677"/>
            </a:xfrm>
            <a:prstGeom prst="rect">
              <a:avLst/>
            </a:prstGeom>
          </p:spPr>
        </p:pic>
      </p:grp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E9ED74A-68D5-4D20-93F1-DA19A261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70439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</p:spPr>
            <p:txBody>
              <a:bodyPr>
                <a:normAutofit/>
              </a:bodyPr>
              <a:lstStyle/>
              <a:p>
                <a:r>
                  <a:rPr lang="en-AU" sz="2800" dirty="0"/>
                  <a:t>Predicted Velocity Variations at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𝟐𝟕</m:t>
                    </m:r>
                  </m:oMath>
                </a14:m>
                <a:r>
                  <a:rPr lang="en-AU" sz="2800" dirty="0"/>
                  <a:t> cm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  <a:blipFill>
                <a:blip r:embed="rId3"/>
                <a:stretch>
                  <a:fillRect l="-1206" r="-3217" b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7476A4-50B0-497E-98C8-EF9A63B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4114800" cy="4929411"/>
          </a:xfrm>
        </p:spPr>
        <p:txBody>
          <a:bodyPr>
            <a:normAutofit/>
          </a:bodyPr>
          <a:lstStyle/>
          <a:p>
            <a:r>
              <a:rPr lang="en-AU" sz="2000" dirty="0"/>
              <a:t>Predicted velocities using the following workflow :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20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/>
              <p:nvPr/>
            </p:nvSpPr>
            <p:spPr>
              <a:xfrm>
                <a:off x="673224" y="2074809"/>
                <a:ext cx="3682752" cy="998607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Dry properties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i="0" smtClean="0">
                          <a:latin typeface="Cambria Math" panose="02040503050406030204" pitchFamily="18" charset="0"/>
                        </a:rPr>
                        <m:t>Hertz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AU" i="0" smtClean="0">
                          <a:latin typeface="Cambria Math" panose="02040503050406030204" pitchFamily="18" charset="0"/>
                        </a:rPr>
                        <m:t>Mindlin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𝐹𝐶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" y="2074809"/>
                <a:ext cx="3682752" cy="998607"/>
              </a:xfrm>
              <a:prstGeom prst="rect">
                <a:avLst/>
              </a:prstGeom>
              <a:blipFill>
                <a:blip r:embed="rId4"/>
                <a:stretch>
                  <a:fillRect l="-985" t="-1786" b="-5357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/>
              <p:nvPr/>
            </p:nvSpPr>
            <p:spPr>
              <a:xfrm>
                <a:off x="673224" y="3233697"/>
                <a:ext cx="3682752" cy="699359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Saturated properties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assmann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" y="3233697"/>
                <a:ext cx="3682752" cy="699359"/>
              </a:xfrm>
              <a:prstGeom prst="rect">
                <a:avLst/>
              </a:prstGeom>
              <a:blipFill>
                <a:blip r:embed="rId5"/>
                <a:stretch>
                  <a:fillRect t="-2521" b="-3361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DA74D711-B0ED-40D0-9648-0E17FCBE3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3600"/>
            <a:ext cx="4085714" cy="2236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C4CA383-A4DF-4C45-A47E-D4F06195C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2000"/>
            <a:ext cx="4399365" cy="5827301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4C68C80-6A7B-4FEF-AB5C-32226F89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695491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Limitations of Hertz-</a:t>
            </a:r>
            <a:r>
              <a:rPr lang="fr-FR" dirty="0" err="1"/>
              <a:t>Mindlin</a:t>
            </a:r>
            <a:r>
              <a:rPr lang="fr-FR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5B1A383-D4D1-49DB-954E-EA5B5B4B8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075240" cy="4708525"/>
              </a:xfrm>
            </p:spPr>
            <p:txBody>
              <a:bodyPr>
                <a:normAutofit/>
              </a:bodyPr>
              <a:lstStyle/>
              <a:p>
                <a:r>
                  <a:rPr lang="en-AU" sz="2000" dirty="0"/>
                  <a:t>Predicted velocities at the surface (1 cm depth) are too high</a:t>
                </a:r>
              </a:p>
              <a:p>
                <a:pPr lvl="1"/>
                <a:r>
                  <a:rPr lang="en-AU" sz="1800" dirty="0" err="1"/>
                  <a:t>Solazzi</a:t>
                </a:r>
                <a:r>
                  <a:rPr lang="en-AU" sz="1800" dirty="0"/>
                  <a:t> et al. (2021) seem to introduce kaolinite (with low moduli :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=1.5 </m:t>
                    </m:r>
                    <m:r>
                      <m:rPr>
                        <m:nor/>
                      </m:rPr>
                      <a:rPr lang="fr-FR" sz="1800" b="0" i="0" smtClean="0">
                        <a:latin typeface="Cambria Math" panose="02040503050406030204" pitchFamily="18" charset="0"/>
                      </a:rPr>
                      <m:t>GPa</m:t>
                    </m:r>
                  </m:oMath>
                </a14:m>
                <a:r>
                  <a:rPr lang="en-AU" sz="1800" dirty="0"/>
                  <a:t> and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=1.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fr-FR" sz="1800" i="0">
                        <a:latin typeface="Cambria Math" panose="02040503050406030204" pitchFamily="18" charset="0"/>
                      </a:rPr>
                      <m:t>GPa</m:t>
                    </m:r>
                  </m:oMath>
                </a14:m>
                <a:r>
                  <a:rPr lang="en-AU" sz="1800" dirty="0"/>
                  <a:t>) to lower the moduli (30% of kaolinite introduced in Esperance sand)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5B1A383-D4D1-49DB-954E-EA5B5B4B8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075240" cy="4708525"/>
              </a:xfrm>
              <a:blipFill>
                <a:blip r:embed="rId3"/>
                <a:stretch>
                  <a:fillRect l="-679" t="-7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229BD56-798C-4922-A8EF-D92F54D99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01" y="3256208"/>
            <a:ext cx="3400635" cy="276507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DCCBB6-6400-44AD-9236-BFD2D3B7F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56209"/>
            <a:ext cx="3400635" cy="2765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227334B-6137-4B4C-9739-297DF601BA1E}"/>
                  </a:ext>
                </a:extLst>
              </p:cNvPr>
              <p:cNvSpPr txBox="1"/>
              <p:nvPr/>
            </p:nvSpPr>
            <p:spPr>
              <a:xfrm>
                <a:off x="1168088" y="2838514"/>
                <a:ext cx="3132139" cy="298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𝑸𝒖𝒂𝒓𝒕𝒛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𝑲𝒂𝒐𝒍𝒊𝒏𝒊𝒕𝒆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227334B-6137-4B4C-9739-297DF601B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088" y="2838514"/>
                <a:ext cx="3132139" cy="298030"/>
              </a:xfrm>
              <a:prstGeom prst="rect">
                <a:avLst/>
              </a:prstGeom>
              <a:blipFill>
                <a:blip r:embed="rId6"/>
                <a:stretch>
                  <a:fillRect l="-2144" t="-2041" r="-1559" b="-26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01B95A4-4915-4B3C-8683-E956849BE187}"/>
                  </a:ext>
                </a:extLst>
              </p:cNvPr>
              <p:cNvSpPr txBox="1"/>
              <p:nvPr/>
            </p:nvSpPr>
            <p:spPr>
              <a:xfrm>
                <a:off x="4808258" y="2838514"/>
                <a:ext cx="3132139" cy="298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𝑸𝒖𝒂𝒓𝒕𝒛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𝑲𝒂𝒐𝒍𝒊𝒏𝒊𝒕𝒆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01B95A4-4915-4B3C-8683-E956849BE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58" y="2838514"/>
                <a:ext cx="3132139" cy="298030"/>
              </a:xfrm>
              <a:prstGeom prst="rect">
                <a:avLst/>
              </a:prstGeom>
              <a:blipFill>
                <a:blip r:embed="rId7"/>
                <a:stretch>
                  <a:fillRect l="-2140" t="-2041" r="-1362" b="-265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A9F7E8A-F4BC-4E25-B260-53F8DAC5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45988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Hertz-</a:t>
            </a:r>
            <a:r>
              <a:rPr lang="fr-FR" dirty="0" err="1"/>
              <a:t>Mindlin</a:t>
            </a:r>
            <a:r>
              <a:rPr lang="fr-FR" dirty="0"/>
              <a:t> vs Walton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A383-D4D1-49DB-954E-EA5B5B4B8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08525"/>
          </a:xfrm>
        </p:spPr>
        <p:txBody>
          <a:bodyPr>
            <a:normAutofit/>
          </a:bodyPr>
          <a:lstStyle/>
          <a:p>
            <a:r>
              <a:rPr lang="en-AU" sz="2000" dirty="0"/>
              <a:t>An alternative to Hertz-</a:t>
            </a:r>
            <a:r>
              <a:rPr lang="en-AU" sz="2000" dirty="0" err="1"/>
              <a:t>Mindlin</a:t>
            </a:r>
            <a:r>
              <a:rPr lang="en-AU" sz="2000" dirty="0"/>
              <a:t> model for a random packing of spheres is Walton (1987) model, for which it is assumed that the “</a:t>
            </a:r>
            <a:r>
              <a:rPr lang="en-US" sz="2000" dirty="0"/>
              <a:t>normal and shear deformation of a two-grain combination occur simultaneously”.</a:t>
            </a:r>
            <a:endParaRPr lang="en-AU" sz="2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426FDA1-66B4-4DBF-B767-7E54AA40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86529"/>
            <a:ext cx="3260317" cy="24019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36C9B35-A7D8-4A74-B2B9-349602689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63" y="3686529"/>
            <a:ext cx="3260317" cy="240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390ED42-CAD9-45D3-A513-31133FDFB2DF}"/>
                  </a:ext>
                </a:extLst>
              </p:cNvPr>
              <p:cNvSpPr txBox="1"/>
              <p:nvPr/>
            </p:nvSpPr>
            <p:spPr>
              <a:xfrm>
                <a:off x="899592" y="2344018"/>
                <a:ext cx="2568139" cy="614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390ED42-CAD9-45D3-A513-31133FDF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344018"/>
                <a:ext cx="2568139" cy="614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20791B5-63B3-483E-9012-AEB120512F38}"/>
                  </a:ext>
                </a:extLst>
              </p:cNvPr>
              <p:cNvSpPr txBox="1"/>
              <p:nvPr/>
            </p:nvSpPr>
            <p:spPr>
              <a:xfrm>
                <a:off x="899592" y="3064098"/>
                <a:ext cx="3455946" cy="392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𝑅𝐾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</m:oMath>
                </a14:m>
                <a:r>
                  <a:rPr lang="fr-FR" sz="1600" i="1" dirty="0"/>
                  <a:t>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fr-FR" sz="1600" i="1" dirty="0"/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20791B5-63B3-483E-9012-AEB120512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064098"/>
                <a:ext cx="3455946" cy="392864"/>
              </a:xfrm>
              <a:prstGeom prst="rect">
                <a:avLst/>
              </a:prstGeom>
              <a:blipFill>
                <a:blip r:embed="rId6"/>
                <a:stretch>
                  <a:fillRect l="-2120" b="-109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CFC3AF8-DEC4-418D-B8A9-52229D19FE27}"/>
                  </a:ext>
                </a:extLst>
              </p:cNvPr>
              <p:cNvSpPr txBox="1"/>
              <p:nvPr/>
            </p:nvSpPr>
            <p:spPr>
              <a:xfrm>
                <a:off x="4582344" y="2382806"/>
                <a:ext cx="3960440" cy="97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600" dirty="0"/>
                  <a:t>: porosity of the random packing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AU" sz="16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AU" sz="1600" dirty="0"/>
                  <a:t>: compliance parameter defined as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CFC3AF8-DEC4-418D-B8A9-52229D19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44" y="2382806"/>
                <a:ext cx="3960440" cy="977640"/>
              </a:xfrm>
              <a:prstGeom prst="rect">
                <a:avLst/>
              </a:prstGeom>
              <a:blipFill>
                <a:blip r:embed="rId7"/>
                <a:stretch>
                  <a:fillRect l="-154" t="-1875" b="-406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9ED60859-6CF1-4773-A30E-08AFA3D0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5238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15">
                <a:extLst>
                  <a:ext uri="{FF2B5EF4-FFF2-40B4-BE49-F238E27FC236}">
                    <a16:creationId xmlns:a16="http://schemas.microsoft.com/office/drawing/2014/main" id="{5FBFE815-EA39-4A9A-A880-220E386AAA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30824" cy="4525963"/>
              </a:xfrm>
            </p:spPr>
            <p:txBody>
              <a:bodyPr>
                <a:normAutofit/>
              </a:bodyPr>
              <a:lstStyle/>
              <a:p>
                <a:r>
                  <a:rPr lang="en-AU" sz="2000" dirty="0"/>
                  <a:t>Experimental observations on natural sands (Hardin and </a:t>
                </a:r>
                <a:r>
                  <a:rPr lang="en-AU" sz="2000" dirty="0" err="1"/>
                  <a:t>Richart</a:t>
                </a:r>
                <a:r>
                  <a:rPr lang="en-AU" sz="2000" dirty="0"/>
                  <a:t>, 1963; Domenico, 1977) 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</m:oMath>
                </a14:m>
                <a:r>
                  <a:rPr lang="en-AU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</m:oMath>
                </a14:m>
                <a:r>
                  <a:rPr lang="en-AU" sz="1600" dirty="0"/>
                  <a:t> increase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bSup>
                  </m:oMath>
                </a14:m>
                <a:r>
                  <a:rPr lang="en-AU" sz="16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600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</m:oMath>
                </a14:m>
                <a:r>
                  <a:rPr lang="en-AU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</m:oMath>
                </a14:m>
                <a:r>
                  <a:rPr lang="en-AU" sz="1600" dirty="0"/>
                  <a:t> increase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AU" sz="16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600" dirty="0"/>
                  <a:t>,</a:t>
                </a:r>
              </a:p>
              <a:p>
                <a:pPr marL="457200" lvl="1" indent="0">
                  <a:buNone/>
                </a:pPr>
                <a:r>
                  <a:rPr lang="en-AU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600" dirty="0"/>
                  <a:t> is on the order of 10 MPa.</a:t>
                </a:r>
              </a:p>
              <a:p>
                <a:pPr marL="457200" lvl="1" indent="0">
                  <a:buNone/>
                </a:pPr>
                <a:endParaRPr lang="en-AU" sz="1600" dirty="0"/>
              </a:p>
              <a:p>
                <a:r>
                  <a:rPr lang="en-AU" sz="2000" dirty="0"/>
                  <a:t>Walton’s model was modified by Pride (2005) to account for the material dilatation occurring at low pressures :</a:t>
                </a:r>
              </a:p>
            </p:txBody>
          </p:sp>
        </mc:Choice>
        <mc:Fallback xmlns="">
          <p:sp>
            <p:nvSpPr>
              <p:cNvPr id="16" name="Espace réservé du contenu 15">
                <a:extLst>
                  <a:ext uri="{FF2B5EF4-FFF2-40B4-BE49-F238E27FC236}">
                    <a16:creationId xmlns:a16="http://schemas.microsoft.com/office/drawing/2014/main" id="{5FBFE815-EA39-4A9A-A880-220E386AAA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30824" cy="4525963"/>
              </a:xfrm>
              <a:blipFill>
                <a:blip r:embed="rId3"/>
                <a:stretch>
                  <a:fillRect l="-1268" t="-8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Modified Walton Model (Pride, 2005)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A421CF-FE24-4F56-8A93-EFF456856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91" y="2191150"/>
            <a:ext cx="3260317" cy="2286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A075989-1BC5-4B2F-8727-1E7BF8E99165}"/>
                  </a:ext>
                </a:extLst>
              </p:cNvPr>
              <p:cNvSpPr txBox="1"/>
              <p:nvPr/>
            </p:nvSpPr>
            <p:spPr>
              <a:xfrm>
                <a:off x="899592" y="5141069"/>
                <a:ext cx="4454809" cy="765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600" b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16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  <m:t>16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fr-FR" sz="1600" i="1">
                                                <a:latin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1/24</m:t>
                            </m:r>
                          </m:sup>
                        </m:sSup>
                      </m:den>
                    </m:f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9A075989-1BC5-4B2F-8727-1E7BF8E99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141069"/>
                <a:ext cx="4454809" cy="765787"/>
              </a:xfrm>
              <a:prstGeom prst="rect">
                <a:avLst/>
              </a:prstGeom>
              <a:blipFill>
                <a:blip r:embed="rId5"/>
                <a:stretch>
                  <a:fillRect l="-28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25A681E-C7C7-4CB9-90AB-971E0661CB59}"/>
                  </a:ext>
                </a:extLst>
              </p:cNvPr>
              <p:cNvSpPr txBox="1"/>
              <p:nvPr/>
            </p:nvSpPr>
            <p:spPr>
              <a:xfrm>
                <a:off x="5652120" y="5104759"/>
                <a:ext cx="25922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600" dirty="0"/>
                  <a:t>: pressure beyond which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1600" dirty="0"/>
                  <a:t> and no new contacts are created.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25A681E-C7C7-4CB9-90AB-971E0661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5104759"/>
                <a:ext cx="2592288" cy="830997"/>
              </a:xfrm>
              <a:prstGeom prst="rect">
                <a:avLst/>
              </a:prstGeom>
              <a:blipFill>
                <a:blip r:embed="rId6"/>
                <a:stretch>
                  <a:fillRect l="-1176" t="-2190" r="-941" b="-8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2A205144-28DD-42BB-9B6C-8A70B5F5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69719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Modified Walton Model (Pride, 2005)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0F4F50-0035-4383-BE1E-3B6C43530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56" y="3881000"/>
            <a:ext cx="3540952" cy="2286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15">
                <a:extLst>
                  <a:ext uri="{FF2B5EF4-FFF2-40B4-BE49-F238E27FC236}">
                    <a16:creationId xmlns:a16="http://schemas.microsoft.com/office/drawing/2014/main" id="{2972887C-6367-404A-B2CE-201A56CFA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600200"/>
                <a:ext cx="4330824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 3" pitchFamily="18" charset="2"/>
                  <a:buChar char="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Calibri" pitchFamily="34" charset="0"/>
                  <a:buChar char="&gt;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000" dirty="0"/>
                  <a:t>For lower pressures (kPa range, which is the range of interest for the lab experiment), the modified version decreases the moduli significantly.</a:t>
                </a:r>
              </a:p>
              <a:p>
                <a:endParaRPr lang="en-AU" sz="2000" dirty="0"/>
              </a:p>
              <a:p>
                <a:pPr marL="0" indent="0">
                  <a:buNone/>
                </a:pPr>
                <a:endParaRPr lang="en-AU" sz="2000" dirty="0"/>
              </a:p>
              <a:p>
                <a:r>
                  <a:rPr lang="en-AU" sz="2000" dirty="0"/>
                  <a:t>The range of drained bulk modulus is now consistent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=0.025 </m:t>
                    </m:r>
                    <m:r>
                      <m:rPr>
                        <m:nor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GPa</m:t>
                    </m:r>
                  </m:oMath>
                </a14:m>
                <a:r>
                  <a:rPr lang="en-AU" sz="2000" dirty="0"/>
                  <a:t> computed in </a:t>
                </a:r>
                <a:r>
                  <a:rPr lang="en-AU" sz="2000" dirty="0" err="1"/>
                  <a:t>Barrière</a:t>
                </a:r>
                <a:r>
                  <a:rPr lang="en-AU" sz="2000" dirty="0"/>
                  <a:t> et al. (2012).</a:t>
                </a:r>
              </a:p>
              <a:p>
                <a:endParaRPr lang="en-AU" sz="2400" dirty="0"/>
              </a:p>
            </p:txBody>
          </p:sp>
        </mc:Choice>
        <mc:Fallback xmlns="">
          <p:sp>
            <p:nvSpPr>
              <p:cNvPr id="8" name="Espace réservé du contenu 15">
                <a:extLst>
                  <a:ext uri="{FF2B5EF4-FFF2-40B4-BE49-F238E27FC236}">
                    <a16:creationId xmlns:a16="http://schemas.microsoft.com/office/drawing/2014/main" id="{2972887C-6367-404A-B2CE-201A56CF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4330824" cy="4525963"/>
              </a:xfrm>
              <a:prstGeom prst="rect">
                <a:avLst/>
              </a:prstGeom>
              <a:blipFill>
                <a:blip r:embed="rId4"/>
                <a:stretch>
                  <a:fillRect l="-1268" t="-809" r="-14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9ABEFBEB-DCC8-4B0C-9F20-986F7AA39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3" y="1484784"/>
            <a:ext cx="3359365" cy="228634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EDAABDB-5402-4457-B815-351E39B3FAE9}"/>
              </a:ext>
            </a:extLst>
          </p:cNvPr>
          <p:cNvCxnSpPr>
            <a:cxnSpLocks/>
          </p:cNvCxnSpPr>
          <p:nvPr/>
        </p:nvCxnSpPr>
        <p:spPr>
          <a:xfrm>
            <a:off x="5958000" y="3258000"/>
            <a:ext cx="13681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FD9CE71-EB52-4F00-904B-EEB889E6AC66}"/>
              </a:ext>
            </a:extLst>
          </p:cNvPr>
          <p:cNvCxnSpPr>
            <a:cxnSpLocks/>
          </p:cNvCxnSpPr>
          <p:nvPr/>
        </p:nvCxnSpPr>
        <p:spPr>
          <a:xfrm>
            <a:off x="5364088" y="4437112"/>
            <a:ext cx="0" cy="864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6F3967-AD4C-4D68-AF1D-DDB982A6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967440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</p:spPr>
            <p:txBody>
              <a:bodyPr>
                <a:normAutofit/>
              </a:bodyPr>
              <a:lstStyle/>
              <a:p>
                <a:r>
                  <a:rPr lang="en-AU" sz="2800" dirty="0"/>
                  <a:t>Predicted Velocity Variations at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𝟐𝟕</m:t>
                    </m:r>
                  </m:oMath>
                </a14:m>
                <a:r>
                  <a:rPr lang="en-AU" sz="2800" dirty="0"/>
                  <a:t> cm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  <a:blipFill>
                <a:blip r:embed="rId3"/>
                <a:stretch>
                  <a:fillRect l="-1206" r="-3217" b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7476A4-50B0-497E-98C8-EF9A63B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4114800" cy="4929411"/>
          </a:xfrm>
        </p:spPr>
        <p:txBody>
          <a:bodyPr>
            <a:normAutofit/>
          </a:bodyPr>
          <a:lstStyle/>
          <a:p>
            <a:r>
              <a:rPr lang="en-AU" sz="2000" dirty="0"/>
              <a:t>Predicted velocities using the modified Walton model: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/>
              <p:nvPr/>
            </p:nvSpPr>
            <p:spPr>
              <a:xfrm>
                <a:off x="348945" y="2132856"/>
                <a:ext cx="4176464" cy="998607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Dry properties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ofidied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Walton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45" y="2132856"/>
                <a:ext cx="4176464" cy="998607"/>
              </a:xfrm>
              <a:prstGeom prst="rect">
                <a:avLst/>
              </a:prstGeom>
              <a:blipFill>
                <a:blip r:embed="rId4"/>
                <a:stretch>
                  <a:fillRect l="-871" t="-2381" b="-5357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/>
              <p:nvPr/>
            </p:nvSpPr>
            <p:spPr>
              <a:xfrm>
                <a:off x="595801" y="3305503"/>
                <a:ext cx="3682752" cy="699359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Saturated properties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assmann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01" y="3305503"/>
                <a:ext cx="3682752" cy="699359"/>
              </a:xfrm>
              <a:prstGeom prst="rect">
                <a:avLst/>
              </a:prstGeom>
              <a:blipFill>
                <a:blip r:embed="rId5"/>
                <a:stretch>
                  <a:fillRect t="-2521" b="-3361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843E3359-8882-45CB-A15A-5067C437A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3600"/>
            <a:ext cx="4085714" cy="22368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4EC75AB-DBF5-41C3-B939-A5DEB1BA4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2000"/>
            <a:ext cx="4283809" cy="5876826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8D0B1A3-D804-4510-952D-F92BC8C9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56444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</p:spPr>
            <p:txBody>
              <a:bodyPr>
                <a:normAutofit/>
              </a:bodyPr>
              <a:lstStyle/>
              <a:p>
                <a:r>
                  <a:rPr lang="en-AU" sz="2800" dirty="0"/>
                  <a:t>Predicted Velocity Variations at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𝟐𝟕</m:t>
                    </m:r>
                  </m:oMath>
                </a14:m>
                <a:r>
                  <a:rPr lang="en-AU" sz="2800" dirty="0"/>
                  <a:t> cm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  <a:blipFill>
                <a:blip r:embed="rId3"/>
                <a:stretch>
                  <a:fillRect l="-1206" r="-3217" b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7476A4-50B0-497E-98C8-EF9A63B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4114800" cy="4929411"/>
          </a:xfrm>
        </p:spPr>
        <p:txBody>
          <a:bodyPr>
            <a:normAutofit/>
          </a:bodyPr>
          <a:lstStyle/>
          <a:p>
            <a:r>
              <a:rPr lang="en-AU" sz="2000" dirty="0"/>
              <a:t>Predicted velocities using the modified Walton model: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/>
              <p:nvPr/>
            </p:nvSpPr>
            <p:spPr>
              <a:xfrm>
                <a:off x="348945" y="2132856"/>
                <a:ext cx="4176464" cy="998607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Dry properties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ofidied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Walton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45" y="2132856"/>
                <a:ext cx="4176464" cy="998607"/>
              </a:xfrm>
              <a:prstGeom prst="rect">
                <a:avLst/>
              </a:prstGeom>
              <a:blipFill>
                <a:blip r:embed="rId4"/>
                <a:stretch>
                  <a:fillRect l="-871" t="-2381" b="-5357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/>
              <p:nvPr/>
            </p:nvSpPr>
            <p:spPr>
              <a:xfrm>
                <a:off x="595801" y="3305503"/>
                <a:ext cx="3682752" cy="699359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Saturated properties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assmann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01" y="3305503"/>
                <a:ext cx="3682752" cy="699359"/>
              </a:xfrm>
              <a:prstGeom prst="rect">
                <a:avLst/>
              </a:prstGeom>
              <a:blipFill>
                <a:blip r:embed="rId5"/>
                <a:stretch>
                  <a:fillRect t="-2521" b="-3361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8D0B1A3-D804-4510-952D-F92BC8C9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6B1690-9917-4C2F-AEBF-18842BBDB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2000"/>
            <a:ext cx="4283809" cy="58768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3C5CA9C-AECE-42AF-A34B-42CFC6AB6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3600"/>
            <a:ext cx="4085714" cy="22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96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</p:spPr>
            <p:txBody>
              <a:bodyPr>
                <a:normAutofit/>
              </a:bodyPr>
              <a:lstStyle/>
              <a:p>
                <a:r>
                  <a:rPr lang="en-AU" sz="2800" dirty="0"/>
                  <a:t>Predicted Velocity Variations at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𝟐𝟕</m:t>
                    </m:r>
                  </m:oMath>
                </a14:m>
                <a:r>
                  <a:rPr lang="en-AU" sz="2800" dirty="0"/>
                  <a:t> cm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  <a:blipFill>
                <a:blip r:embed="rId3"/>
                <a:stretch>
                  <a:fillRect l="-1206" r="-3217" b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7476A4-50B0-497E-98C8-EF9A63B7D8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4114800" cy="4929411"/>
              </a:xfrm>
            </p:spPr>
            <p:txBody>
              <a:bodyPr>
                <a:normAutofit/>
              </a:bodyPr>
              <a:lstStyle/>
              <a:p>
                <a:r>
                  <a:rPr lang="en-AU" sz="2400" dirty="0"/>
                  <a:t>Predicted velocities without taking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AU" sz="2400" dirty="0"/>
                  <a:t> into account: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7476A4-50B0-497E-98C8-EF9A63B7D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4114800" cy="4929411"/>
              </a:xfrm>
              <a:blipFill>
                <a:blip r:embed="rId4"/>
                <a:stretch>
                  <a:fillRect l="-2074" t="-989" r="-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/>
              <p:nvPr/>
            </p:nvSpPr>
            <p:spPr>
              <a:xfrm>
                <a:off x="395536" y="2276872"/>
                <a:ext cx="4176464" cy="998607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Dry properties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Mofidied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Walton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276872"/>
                <a:ext cx="4176464" cy="998607"/>
              </a:xfrm>
              <a:prstGeom prst="rect">
                <a:avLst/>
              </a:prstGeom>
              <a:blipFill>
                <a:blip r:embed="rId5"/>
                <a:stretch>
                  <a:fillRect l="-1016" t="-2395" b="-5988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/>
              <p:nvPr/>
            </p:nvSpPr>
            <p:spPr>
              <a:xfrm>
                <a:off x="642392" y="3435354"/>
                <a:ext cx="3682752" cy="699359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Saturated properties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assmann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92" y="3435354"/>
                <a:ext cx="3682752" cy="699359"/>
              </a:xfrm>
              <a:prstGeom prst="rect">
                <a:avLst/>
              </a:prstGeom>
              <a:blipFill>
                <a:blip r:embed="rId6"/>
                <a:stretch>
                  <a:fillRect t="-3390" b="-3390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CD78D527-3D40-4AEF-9C72-6A86D9D63D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2000"/>
            <a:ext cx="4325079" cy="58768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0004C0-7C47-4D24-9CDF-CC69A99A8F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3600"/>
            <a:ext cx="4085714" cy="2236826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3EBEEC-3B31-438F-A1FA-2816A1FD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4266230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</p:spPr>
            <p:txBody>
              <a:bodyPr>
                <a:normAutofit/>
              </a:bodyPr>
              <a:lstStyle/>
              <a:p>
                <a:r>
                  <a:rPr lang="en-AU" sz="2800" dirty="0"/>
                  <a:t>Predicted Velocity Variations at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𝟐𝟕</m:t>
                    </m:r>
                  </m:oMath>
                </a14:m>
                <a:r>
                  <a:rPr lang="en-AU" sz="2800" dirty="0"/>
                  <a:t> cm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  <a:blipFill>
                <a:blip r:embed="rId3"/>
                <a:stretch>
                  <a:fillRect l="-1206" r="-3217" b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7476A4-50B0-497E-98C8-EF9A63B7D8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4114800" cy="4929411"/>
              </a:xfrm>
            </p:spPr>
            <p:txBody>
              <a:bodyPr>
                <a:normAutofit/>
              </a:bodyPr>
              <a:lstStyle/>
              <a:p>
                <a:r>
                  <a:rPr lang="en-AU" sz="2400" dirty="0"/>
                  <a:t>Predicted velocities without taking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AU" sz="2400" dirty="0"/>
                  <a:t> into account: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7476A4-50B0-497E-98C8-EF9A63B7D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4114800" cy="4929411"/>
              </a:xfrm>
              <a:blipFill>
                <a:blip r:embed="rId4"/>
                <a:stretch>
                  <a:fillRect l="-2074" t="-989" r="-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/>
              <p:nvPr/>
            </p:nvSpPr>
            <p:spPr>
              <a:xfrm>
                <a:off x="395536" y="2276872"/>
                <a:ext cx="4176464" cy="998607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Dry properties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Mofidied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Walton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276872"/>
                <a:ext cx="4176464" cy="998607"/>
              </a:xfrm>
              <a:prstGeom prst="rect">
                <a:avLst/>
              </a:prstGeom>
              <a:blipFill>
                <a:blip r:embed="rId5"/>
                <a:stretch>
                  <a:fillRect l="-1016" t="-2395" b="-5988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/>
              <p:nvPr/>
            </p:nvSpPr>
            <p:spPr>
              <a:xfrm>
                <a:off x="642392" y="3435354"/>
                <a:ext cx="3682752" cy="699359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Saturated properties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assmann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92" y="3435354"/>
                <a:ext cx="3682752" cy="699359"/>
              </a:xfrm>
              <a:prstGeom prst="rect">
                <a:avLst/>
              </a:prstGeom>
              <a:blipFill>
                <a:blip r:embed="rId6"/>
                <a:stretch>
                  <a:fillRect t="-3390" b="-3390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3EBEEC-3B31-438F-A1FA-2816A1FD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7277BC-10AA-4026-9B8A-FDAC88FCF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3600"/>
            <a:ext cx="4085714" cy="22368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0642815-FDF4-4099-823E-FCEC7B75A0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2000"/>
            <a:ext cx="4325079" cy="587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45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AU" sz="2800" dirty="0"/>
              <a:t>Including versus Excluding Pressure Effects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29</a:t>
            </a:fld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B272C78-567A-4BD0-92C6-BF4435B83E8E}"/>
              </a:ext>
            </a:extLst>
          </p:cNvPr>
          <p:cNvGrpSpPr/>
          <p:nvPr/>
        </p:nvGrpSpPr>
        <p:grpSpPr>
          <a:xfrm>
            <a:off x="333038" y="971436"/>
            <a:ext cx="8229600" cy="2601580"/>
            <a:chOff x="333038" y="1124744"/>
            <a:chExt cx="8229600" cy="2601580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01A779A-64F0-4F00-B4D5-51DDC16A7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88"/>
            <a:stretch/>
          </p:blipFill>
          <p:spPr>
            <a:xfrm>
              <a:off x="617714" y="1567407"/>
              <a:ext cx="3954286" cy="1839645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A8B8E47-3817-4AC7-8D4E-072C9D3A2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620" y="1541793"/>
              <a:ext cx="3279690" cy="17955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7FD63A2-69DB-4B01-9B76-CB1CAE5C9226}"/>
                    </a:ext>
                  </a:extLst>
                </p:cNvPr>
                <p:cNvSpPr/>
                <p:nvPr/>
              </p:nvSpPr>
              <p:spPr>
                <a:xfrm>
                  <a:off x="333038" y="1124744"/>
                  <a:ext cx="8229600" cy="3618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>
                          <a:latin typeface="Cambria Math" panose="02040503050406030204" pitchFamily="18" charset="0"/>
                        </a:rPr>
                        <m:t>Mofidied</m:t>
                      </m:r>
                      <m:r>
                        <m:rPr>
                          <m:nor/>
                        </m:rPr>
                        <a:rPr lang="fr-FR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1600">
                          <a:latin typeface="Cambria Math" panose="02040503050406030204" pitchFamily="18" charset="0"/>
                        </a:rPr>
                        <m:t>Walton</m:t>
                      </m:r>
                      <m:r>
                        <a:rPr lang="en-AU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AU" sz="1600" dirty="0"/>
                    <a:t>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AU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AU" sz="1600" b="1" i="1">
                              <a:latin typeface="Cambria Math" panose="02040503050406030204" pitchFamily="18" charset="0"/>
                            </a:rPr>
                            <m:t>𝒆𝒇𝒇</m:t>
                          </m:r>
                        </m:sub>
                      </m:sSub>
                      <m:r>
                        <a:rPr lang="en-AU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AU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AU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a14:m>
                  <a:r>
                    <a:rPr lang="fr-FR" sz="16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>
                          <a:latin typeface="Cambria Math" panose="02040503050406030204" pitchFamily="18" charset="0"/>
                        </a:rPr>
                        <m:t>Gassmann</m:t>
                      </m:r>
                      <m:r>
                        <a:rPr lang="en-AU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7FD63A2-69DB-4B01-9B76-CB1CAE5C9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38" y="1124744"/>
                  <a:ext cx="8229600" cy="3618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313FCBB-157F-4CC9-B94C-DD08027C6584}"/>
                </a:ext>
              </a:extLst>
            </p:cNvPr>
            <p:cNvSpPr txBox="1"/>
            <p:nvPr/>
          </p:nvSpPr>
          <p:spPr>
            <a:xfrm>
              <a:off x="333038" y="3356992"/>
              <a:ext cx="822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AU" i="1" dirty="0">
                  <a:sym typeface="Wingdings" panose="05000000000000000000" pitchFamily="2" charset="2"/>
                </a:rPr>
                <a:t>Velocity variations governed by pressure changes  Larger velocity variations</a:t>
              </a:r>
              <a:endParaRPr lang="en-AU" i="1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D7BAC55-8F95-48CA-9840-388E474701D6}"/>
              </a:ext>
            </a:extLst>
          </p:cNvPr>
          <p:cNvGrpSpPr/>
          <p:nvPr/>
        </p:nvGrpSpPr>
        <p:grpSpPr>
          <a:xfrm>
            <a:off x="333038" y="3731339"/>
            <a:ext cx="8229600" cy="2577981"/>
            <a:chOff x="333038" y="3978950"/>
            <a:chExt cx="8229600" cy="257798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FB83903-949F-48E7-A9E9-64972D38D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052" y="4342797"/>
              <a:ext cx="3380825" cy="1829079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7F4176C-BD48-4B8F-A290-928FD596B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95"/>
            <a:stretch/>
          </p:blipFill>
          <p:spPr>
            <a:xfrm>
              <a:off x="558664" y="4316675"/>
              <a:ext cx="3992381" cy="19206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8D738A3-1AC4-46E0-9B10-26DC0FBB86CB}"/>
                    </a:ext>
                  </a:extLst>
                </p:cNvPr>
                <p:cNvSpPr/>
                <p:nvPr/>
              </p:nvSpPr>
              <p:spPr>
                <a:xfrm>
                  <a:off x="333038" y="3978950"/>
                  <a:ext cx="8229600" cy="361894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>
                          <a:latin typeface="Cambria Math" panose="02040503050406030204" pitchFamily="18" charset="0"/>
                        </a:rPr>
                        <m:t>Mofidied</m:t>
                      </m:r>
                      <m:r>
                        <m:rPr>
                          <m:nor/>
                        </m:rPr>
                        <a:rPr lang="fr-FR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1600">
                          <a:latin typeface="Cambria Math" panose="02040503050406030204" pitchFamily="18" charset="0"/>
                        </a:rPr>
                        <m:t>Walton</m:t>
                      </m:r>
                      <m:r>
                        <a:rPr lang="en-AU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AU" sz="1600" dirty="0"/>
                    <a:t>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AU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AU" sz="1600" b="1" i="1">
                              <a:latin typeface="Cambria Math" panose="02040503050406030204" pitchFamily="18" charset="0"/>
                            </a:rPr>
                            <m:t>𝒆𝒇𝒇</m:t>
                          </m:r>
                        </m:sub>
                      </m:sSub>
                      <m:r>
                        <a:rPr lang="en-AU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r>
                    <a:rPr lang="fr-FR" sz="16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fr-FR" sz="1600">
                          <a:latin typeface="Cambria Math" panose="02040503050406030204" pitchFamily="18" charset="0"/>
                        </a:rPr>
                        <m:t>Gassmann</m:t>
                      </m:r>
                      <m:r>
                        <a:rPr lang="en-AU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8D738A3-1AC4-46E0-9B10-26DC0FBB86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38" y="3978950"/>
                  <a:ext cx="8229600" cy="36189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AA04E40-810A-43DA-93DA-8594974B6E54}"/>
                </a:ext>
              </a:extLst>
            </p:cNvPr>
            <p:cNvSpPr txBox="1"/>
            <p:nvPr/>
          </p:nvSpPr>
          <p:spPr>
            <a:xfrm>
              <a:off x="333038" y="6187599"/>
              <a:ext cx="822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AU" i="1" dirty="0">
                  <a:sym typeface="Wingdings" panose="05000000000000000000" pitchFamily="2" charset="2"/>
                </a:rPr>
                <a:t>Velocity variations governed by saturation changes  Smaller velocity variations</a:t>
              </a:r>
              <a:endParaRPr lang="en-AU" i="1" dirty="0"/>
            </a:p>
          </p:txBody>
        </p:sp>
      </p:grpSp>
      <p:sp>
        <p:nvSpPr>
          <p:cNvPr id="23" name="Espace réservé de la date 22">
            <a:extLst>
              <a:ext uri="{FF2B5EF4-FFF2-40B4-BE49-F238E27FC236}">
                <a16:creationId xmlns:a16="http://schemas.microsoft.com/office/drawing/2014/main" id="{25E3AA74-2789-45B1-A88F-95EB3500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64097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278D9-BFAB-4E31-A4A6-C12DBF4E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50D847-51C1-4A27-A6A9-C463BDB2B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Presentation of </a:t>
            </a:r>
            <a:r>
              <a:rPr lang="en-US" sz="2000" dirty="0" err="1"/>
              <a:t>Solazzi</a:t>
            </a:r>
            <a:r>
              <a:rPr lang="en-US" sz="2000" dirty="0"/>
              <a:t> et al. (2021) workflow</a:t>
            </a:r>
          </a:p>
          <a:p>
            <a:pPr lvl="1"/>
            <a:r>
              <a:rPr lang="en-US" sz="1600" dirty="0"/>
              <a:t>Hertz-</a:t>
            </a:r>
            <a:r>
              <a:rPr lang="en-US" sz="1600" dirty="0" err="1"/>
              <a:t>Mindlin</a:t>
            </a:r>
            <a:r>
              <a:rPr lang="en-US" sz="1600" dirty="0"/>
              <a:t> theory to calculate drained soil elastic properties</a:t>
            </a:r>
          </a:p>
          <a:p>
            <a:pPr lvl="1"/>
            <a:r>
              <a:rPr lang="en-US" sz="1600" dirty="0"/>
              <a:t>Bishop and Blight (1963) to include capillary effects in the effective pressure</a:t>
            </a:r>
          </a:p>
          <a:p>
            <a:pPr lvl="1"/>
            <a:r>
              <a:rPr lang="en-US" sz="1600" dirty="0" err="1"/>
              <a:t>Biot</a:t>
            </a:r>
            <a:r>
              <a:rPr lang="en-US" sz="1600" dirty="0"/>
              <a:t>-Gassmann theory to calculate the saturated soil elastic properties</a:t>
            </a:r>
          </a:p>
          <a:p>
            <a:pPr lvl="1"/>
            <a:r>
              <a:rPr lang="en-US" sz="1600" dirty="0"/>
              <a:t>Van </a:t>
            </a:r>
            <a:r>
              <a:rPr lang="en-US" sz="1600" dirty="0" err="1"/>
              <a:t>Genuchten</a:t>
            </a:r>
            <a:r>
              <a:rPr lang="en-US" sz="1600" dirty="0"/>
              <a:t> (1980) to relate the water saturation to the capillary pressure</a:t>
            </a:r>
          </a:p>
          <a:p>
            <a:pPr lvl="1"/>
            <a:endParaRPr lang="en-US" sz="1600" dirty="0"/>
          </a:p>
          <a:p>
            <a:r>
              <a:rPr lang="en-US" sz="2000" dirty="0"/>
              <a:t>Application of the methodology to Thomas’s lab data</a:t>
            </a:r>
          </a:p>
          <a:p>
            <a:pPr lvl="1"/>
            <a:r>
              <a:rPr lang="en-US" sz="1600" dirty="0"/>
              <a:t>Limitations of Hertz-</a:t>
            </a:r>
            <a:r>
              <a:rPr lang="en-US" sz="1600" dirty="0" err="1"/>
              <a:t>Mindlin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 use of modified Walton’s model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Inconsistency between Van </a:t>
            </a:r>
            <a:r>
              <a:rPr lang="en-US" sz="1600" dirty="0" err="1">
                <a:sym typeface="Wingdings" panose="05000000000000000000" pitchFamily="2" charset="2"/>
              </a:rPr>
              <a:t>Genuchten</a:t>
            </a:r>
            <a:r>
              <a:rPr lang="en-US" sz="1600" dirty="0">
                <a:sym typeface="Wingdings" panose="05000000000000000000" pitchFamily="2" charset="2"/>
              </a:rPr>
              <a:t> (1980) saturation profiles and measured saturation profiles</a:t>
            </a:r>
            <a:endParaRPr lang="en-US" sz="1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4D7607-857E-4C0A-909E-B019155B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12DB4A-B668-483D-9D72-D5A16EBE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701329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6AFF3F-E716-43C3-9DC0-60788B79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Getting estimates of the pore pressure as a function of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D70BD66-8215-48F4-9ADC-F92A8F9C84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82752" cy="4525963"/>
              </a:xfrm>
            </p:spPr>
            <p:txBody>
              <a:bodyPr>
                <a:normAutofit/>
              </a:bodyPr>
              <a:lstStyle/>
              <a:p>
                <a:r>
                  <a:rPr lang="en-AU" sz="2000" dirty="0"/>
                  <a:t>So far, we have been looking at the velocity variations as a function of time at a particular depth (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=27 </m:t>
                    </m:r>
                    <m:r>
                      <m:rPr>
                        <m:nor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AU" sz="2000" dirty="0"/>
                  <a:t>),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AU" sz="2000" dirty="0"/>
                  <a:t> is measured.</a:t>
                </a:r>
              </a:p>
              <a:p>
                <a:r>
                  <a:rPr lang="en-AU" sz="2000" dirty="0"/>
                  <a:t>To investigate the velocity variations as a function of depth and time, we need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AU" sz="2000" dirty="0"/>
                  <a:t>.</a:t>
                </a:r>
              </a:p>
              <a:p>
                <a:r>
                  <a:rPr lang="en-AU" sz="2000" dirty="0"/>
                  <a:t>One idea was to use the saturation profiles to invert for the Van </a:t>
                </a:r>
                <a:r>
                  <a:rPr lang="en-AU" sz="2000" dirty="0" err="1"/>
                  <a:t>Genuchten’s</a:t>
                </a:r>
                <a:r>
                  <a:rPr lang="en-AU" sz="2000" dirty="0"/>
                  <a:t> parameters.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D70BD66-8215-48F4-9ADC-F92A8F9C8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82752" cy="4525963"/>
              </a:xfrm>
              <a:blipFill>
                <a:blip r:embed="rId2"/>
                <a:stretch>
                  <a:fillRect l="-1490" t="-809" r="-6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3CF94E-5EFE-498D-8537-AC6EEFE3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66224E-5A5B-4934-BDD3-F4D3A9562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77" y="1817140"/>
            <a:ext cx="4447123" cy="4132140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E704AF-4579-4CEF-A480-34E9E78C1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856369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1DD4B-6682-4E4A-A5D2-9CABEDBC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466728" cy="621217"/>
          </a:xfrm>
        </p:spPr>
        <p:txBody>
          <a:bodyPr>
            <a:normAutofit fontScale="90000"/>
          </a:bodyPr>
          <a:lstStyle/>
          <a:p>
            <a:r>
              <a:rPr lang="en-AU" dirty="0"/>
              <a:t>Saturation Profiles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57A7C880-2564-4C3B-85F8-D852B7545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97200"/>
            <a:ext cx="6298413" cy="5384127"/>
          </a:xfr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386418A-F2D2-4784-AD97-9E11AE9552FA}"/>
              </a:ext>
            </a:extLst>
          </p:cNvPr>
          <p:cNvCxnSpPr/>
          <p:nvPr/>
        </p:nvCxnSpPr>
        <p:spPr>
          <a:xfrm flipV="1">
            <a:off x="1403296" y="2780928"/>
            <a:ext cx="432048" cy="288032"/>
          </a:xfrm>
          <a:prstGeom prst="straightConnector1">
            <a:avLst/>
          </a:prstGeom>
          <a:ln>
            <a:solidFill>
              <a:srgbClr val="5D5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EEA830F-F059-43A0-876E-A0BFD6F5A39A}"/>
                  </a:ext>
                </a:extLst>
              </p:cNvPr>
              <p:cNvSpPr txBox="1"/>
              <p:nvPr/>
            </p:nvSpPr>
            <p:spPr>
              <a:xfrm rot="19544455">
                <a:off x="1130280" y="2685566"/>
                <a:ext cx="774537" cy="292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solidFill>
                              <a:srgbClr val="5D5D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 smtClean="0">
                            <a:solidFill>
                              <a:srgbClr val="5D5D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200" b="0" i="1" smtClean="0">
                            <a:solidFill>
                              <a:srgbClr val="5D5D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</m:oMath>
                </a14:m>
                <a:r>
                  <a:rPr lang="fr-FR" sz="1200" dirty="0">
                    <a:solidFill>
                      <a:srgbClr val="5D5DFF"/>
                    </a:solidFill>
                  </a:rPr>
                  <a:t> </a:t>
                </a:r>
                <a:r>
                  <a:rPr lang="fr-FR" sz="1200" dirty="0">
                    <a:solidFill>
                      <a:srgbClr val="5D5D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fr-FR" sz="1200" dirty="0">
                  <a:solidFill>
                    <a:srgbClr val="5D5D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EEA830F-F059-43A0-876E-A0BFD6F5A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44455">
                <a:off x="1130280" y="2685566"/>
                <a:ext cx="774537" cy="292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6C0043C-9310-4A1D-A1D2-F9EAACFA9E32}"/>
              </a:ext>
            </a:extLst>
          </p:cNvPr>
          <p:cNvCxnSpPr>
            <a:cxnSpLocks/>
          </p:cNvCxnSpPr>
          <p:nvPr/>
        </p:nvCxnSpPr>
        <p:spPr>
          <a:xfrm>
            <a:off x="7020272" y="4077072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9231151-B52B-4C7B-9321-4A4FA354B0BE}"/>
              </a:ext>
            </a:extLst>
          </p:cNvPr>
          <p:cNvSpPr txBox="1"/>
          <p:nvPr/>
        </p:nvSpPr>
        <p:spPr>
          <a:xfrm>
            <a:off x="7254552" y="3846239"/>
            <a:ext cx="154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saturation for the time interval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A724F6-1552-4E3E-A5B0-42DD61D88985}"/>
              </a:ext>
            </a:extLst>
          </p:cNvPr>
          <p:cNvCxnSpPr>
            <a:cxnSpLocks/>
          </p:cNvCxnSpPr>
          <p:nvPr/>
        </p:nvCxnSpPr>
        <p:spPr>
          <a:xfrm>
            <a:off x="7020272" y="4437112"/>
            <a:ext cx="2160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8CA233E-DC88-4570-B8AB-B20763740CF6}"/>
              </a:ext>
            </a:extLst>
          </p:cNvPr>
          <p:cNvSpPr txBox="1"/>
          <p:nvPr/>
        </p:nvSpPr>
        <p:spPr>
          <a:xfrm>
            <a:off x="7254552" y="4298612"/>
            <a:ext cx="1547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Water table depth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592F202-A589-47F4-8EF0-BB5EF3B95817}"/>
              </a:ext>
            </a:extLst>
          </p:cNvPr>
          <p:cNvCxnSpPr>
            <a:cxnSpLocks/>
          </p:cNvCxnSpPr>
          <p:nvPr/>
        </p:nvCxnSpPr>
        <p:spPr>
          <a:xfrm>
            <a:off x="7020272" y="3630216"/>
            <a:ext cx="21602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0BA63122-D694-4065-AE11-A3FB5B3CBA78}"/>
              </a:ext>
            </a:extLst>
          </p:cNvPr>
          <p:cNvSpPr txBox="1"/>
          <p:nvPr/>
        </p:nvSpPr>
        <p:spPr>
          <a:xfrm>
            <a:off x="7254552" y="3399383"/>
            <a:ext cx="154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Saturation for a given time sample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699432A-EF25-414F-9F4A-CFC2DCF560DD}"/>
              </a:ext>
            </a:extLst>
          </p:cNvPr>
          <p:cNvCxnSpPr>
            <a:cxnSpLocks/>
          </p:cNvCxnSpPr>
          <p:nvPr/>
        </p:nvCxnSpPr>
        <p:spPr>
          <a:xfrm>
            <a:off x="7020272" y="4825555"/>
            <a:ext cx="216024" cy="0"/>
          </a:xfrm>
          <a:prstGeom prst="line">
            <a:avLst/>
          </a:prstGeom>
          <a:ln w="6350">
            <a:solidFill>
              <a:srgbClr val="6980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A7EA31A-62BD-4662-B538-555ECFCCBC6B}"/>
                  </a:ext>
                </a:extLst>
              </p:cNvPr>
              <p:cNvSpPr txBox="1"/>
              <p:nvPr/>
            </p:nvSpPr>
            <p:spPr>
              <a:xfrm>
                <a:off x="7254552" y="4594722"/>
                <a:ext cx="1547664" cy="1045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dirty="0">
                    <a:solidFill>
                      <a:srgbClr val="6980F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Saturation predicted using VG model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fr-FR" sz="1200">
                        <a:solidFill>
                          <a:srgbClr val="6980F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=[0.1;1;10]</m:t>
                    </m:r>
                  </m:oMath>
                </a14:m>
                <a:r>
                  <a:rPr lang="en-AU" sz="1200" dirty="0">
                    <a:solidFill>
                      <a:srgbClr val="6980F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fr-FR" sz="1200" b="0" i="1" smtClean="0">
                        <a:solidFill>
                          <a:srgbClr val="6980F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=1.82</m:t>
                    </m:r>
                  </m:oMath>
                </a14:m>
                <a:r>
                  <a:rPr lang="en-AU" sz="1200" dirty="0">
                    <a:solidFill>
                      <a:srgbClr val="6980F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1200" b="0" i="1" smtClean="0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𝑤𝑟</m:t>
                        </m:r>
                      </m:sub>
                    </m:sSub>
                    <m:r>
                      <a:rPr lang="fr-FR" sz="1200" i="1">
                        <a:solidFill>
                          <a:srgbClr val="6980F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solidFill>
                          <a:srgbClr val="6980F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en-AU" sz="1200" dirty="0">
                    <a:solidFill>
                      <a:srgbClr val="6980F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A7EA31A-62BD-4662-B538-555ECFCCB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552" y="4594722"/>
                <a:ext cx="1547664" cy="1045799"/>
              </a:xfrm>
              <a:prstGeom prst="rect">
                <a:avLst/>
              </a:prstGeom>
              <a:blipFill>
                <a:blip r:embed="rId5"/>
                <a:stretch>
                  <a:fillRect t="-1170" r="-23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9C2810-0CED-40A9-AAE2-C2DC861D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27809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278D9-BFAB-4E31-A4A6-C12DBF4E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50D847-51C1-4A27-A6A9-C463BDB2B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Taking pressure effects into account (using the measured pressure), we could explain up to approximately 35% P- and S-wave velocity variations.</a:t>
            </a:r>
          </a:p>
          <a:p>
            <a:endParaRPr lang="en-US" sz="2000" dirty="0"/>
          </a:p>
          <a:p>
            <a:r>
              <a:rPr lang="en-US" sz="2000" dirty="0" err="1"/>
              <a:t>Solazzi</a:t>
            </a:r>
            <a:r>
              <a:rPr lang="en-US" sz="2000" dirty="0"/>
              <a:t> et al. (2021) provide some possible lines of approach to infer the velocity variations using rock physics.</a:t>
            </a:r>
          </a:p>
          <a:p>
            <a:pPr lvl="1"/>
            <a:r>
              <a:rPr lang="en-US" sz="1600" dirty="0"/>
              <a:t>The modified Walton’s model may however be better suited for the pressures we deal with in the laboratory.</a:t>
            </a:r>
          </a:p>
          <a:p>
            <a:pPr lvl="1"/>
            <a:r>
              <a:rPr lang="en-US" sz="1600" dirty="0"/>
              <a:t>We need to further investigate whether/how we can use Van </a:t>
            </a:r>
            <a:r>
              <a:rPr lang="en-US" sz="1600" dirty="0" err="1"/>
              <a:t>Genuchten</a:t>
            </a:r>
            <a:r>
              <a:rPr lang="en-US" sz="1600" dirty="0"/>
              <a:t> model to infer the capillary pressure from the saturation.</a:t>
            </a:r>
          </a:p>
          <a:p>
            <a:pPr lvl="1"/>
            <a:endParaRPr lang="en-US" sz="1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4D7607-857E-4C0A-909E-B019155B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739FBD-7FDD-4D48-B9BD-4B6583A5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428587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93917E4-A184-4EF5-94A4-2C612C63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Appendix : </a:t>
            </a:r>
            <a:r>
              <a:rPr lang="fr-FR" dirty="0" err="1"/>
              <a:t>Solazzi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6A896FB-7599-42B6-862F-AEE5DDDE5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B63BF3-77E6-4A89-84C0-9476F79E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F0C041-BB8E-4F74-9557-F4B86B14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819423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i="1" dirty="0"/>
                  <a:t>Pressures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191" b="-13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A89F7B-46AB-423F-B7A5-A4949436A122}"/>
              </a:ext>
            </a:extLst>
          </p:cNvPr>
          <p:cNvSpPr txBox="1"/>
          <p:nvPr/>
        </p:nvSpPr>
        <p:spPr>
          <a:xfrm>
            <a:off x="1476043" y="158191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Missouri Clay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C276F0-82B8-48C6-9B1A-D51F63F75EB5}"/>
              </a:ext>
            </a:extLst>
          </p:cNvPr>
          <p:cNvSpPr txBox="1"/>
          <p:nvPr/>
        </p:nvSpPr>
        <p:spPr>
          <a:xfrm>
            <a:off x="4609970" y="158191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Esperance Sand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F06E35-3FDB-499B-A70F-51824CBD0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39" y="1951247"/>
            <a:ext cx="3441905" cy="22698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E3F7C65-4D69-41EF-BCEE-EC1E39DF9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35691"/>
            <a:ext cx="3367619" cy="2385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84BB0DD-3C32-4552-8893-A45CE01A91D2}"/>
                  </a:ext>
                </a:extLst>
              </p:cNvPr>
              <p:cNvSpPr txBox="1"/>
              <p:nvPr/>
            </p:nvSpPr>
            <p:spPr>
              <a:xfrm>
                <a:off x="1344000" y="5060212"/>
                <a:ext cx="3374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84BB0DD-3C32-4552-8893-A45CE01A9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00" y="5060212"/>
                <a:ext cx="3374257" cy="276999"/>
              </a:xfrm>
              <a:prstGeom prst="rect">
                <a:avLst/>
              </a:prstGeom>
              <a:blipFill>
                <a:blip r:embed="rId6"/>
                <a:stretch>
                  <a:fillRect l="-542" r="-1264" b="-2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8B4C005-207D-4332-BCBC-D87526A58B9B}"/>
                  </a:ext>
                </a:extLst>
              </p:cNvPr>
              <p:cNvSpPr txBox="1"/>
              <p:nvPr/>
            </p:nvSpPr>
            <p:spPr>
              <a:xfrm>
                <a:off x="1331640" y="4221088"/>
                <a:ext cx="4536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Air pressure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AU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𝑔𝑧</m:t>
                    </m:r>
                  </m:oMath>
                </a14:m>
                <a:endParaRPr lang="en-AU" dirty="0"/>
              </a:p>
              <a:p>
                <a:r>
                  <a:rPr lang="en-AU" dirty="0"/>
                  <a:t>Capillary pressure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AU" dirty="0"/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8B4C005-207D-4332-BCBC-D87526A5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221088"/>
                <a:ext cx="4536504" cy="646331"/>
              </a:xfrm>
              <a:prstGeom prst="rect">
                <a:avLst/>
              </a:prstGeom>
              <a:blipFill>
                <a:blip r:embed="rId7"/>
                <a:stretch>
                  <a:fillRect l="-1074" t="-4717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A24B4A-2A91-46A2-BF39-69984925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06635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i="1" dirty="0"/>
                  <a:t>Results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191" b="-13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35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13DD85-A7E1-4B2C-B4DA-AF795F00A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56566"/>
            <a:ext cx="3238095" cy="46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4E7C73D-5586-406C-AD52-F6C6F7836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17" y="1756566"/>
            <a:ext cx="3169523" cy="46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0A89F7B-46AB-423F-B7A5-A4949436A122}"/>
              </a:ext>
            </a:extLst>
          </p:cNvPr>
          <p:cNvSpPr txBox="1"/>
          <p:nvPr/>
        </p:nvSpPr>
        <p:spPr>
          <a:xfrm>
            <a:off x="790001" y="141763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Missouri Clay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C276F0-82B8-48C6-9B1A-D51F63F75EB5}"/>
              </a:ext>
            </a:extLst>
          </p:cNvPr>
          <p:cNvSpPr txBox="1"/>
          <p:nvPr/>
        </p:nvSpPr>
        <p:spPr>
          <a:xfrm>
            <a:off x="3923928" y="141763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Esperance Sand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DDC971-66D9-489F-B477-9F2BFAA71A66}"/>
              </a:ext>
            </a:extLst>
          </p:cNvPr>
          <p:cNvSpPr txBox="1"/>
          <p:nvPr/>
        </p:nvSpPr>
        <p:spPr>
          <a:xfrm>
            <a:off x="6723147" y="4581128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―</a:t>
            </a:r>
            <a:r>
              <a:rPr lang="en-US" sz="1600" dirty="0"/>
              <a:t>: predictions from </a:t>
            </a:r>
            <a:r>
              <a:rPr lang="en-US" sz="1600" i="1" dirty="0" err="1"/>
              <a:t>Solazzi</a:t>
            </a:r>
            <a:r>
              <a:rPr lang="en-US" sz="1600" i="1" dirty="0"/>
              <a:t> et al. (2021)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―</a:t>
            </a:r>
            <a:r>
              <a:rPr lang="en-US" sz="1600" dirty="0"/>
              <a:t>: predictions from current code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91F9B9-327A-4793-AB80-E5A9D58F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96699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i="1" dirty="0"/>
                  <a:t>Results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191" b="-13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0A89F7B-46AB-423F-B7A5-A4949436A122}"/>
              </a:ext>
            </a:extLst>
          </p:cNvPr>
          <p:cNvSpPr txBox="1"/>
          <p:nvPr/>
        </p:nvSpPr>
        <p:spPr>
          <a:xfrm>
            <a:off x="790001" y="141763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Missouri Clay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C276F0-82B8-48C6-9B1A-D51F63F75EB5}"/>
              </a:ext>
            </a:extLst>
          </p:cNvPr>
          <p:cNvSpPr txBox="1"/>
          <p:nvPr/>
        </p:nvSpPr>
        <p:spPr>
          <a:xfrm>
            <a:off x="3923928" y="141763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/>
              <a:t>Esperance Sand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DDC971-66D9-489F-B477-9F2BFAA71A66}"/>
              </a:ext>
            </a:extLst>
          </p:cNvPr>
          <p:cNvSpPr txBox="1"/>
          <p:nvPr/>
        </p:nvSpPr>
        <p:spPr>
          <a:xfrm>
            <a:off x="6723147" y="4581128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―</a:t>
            </a:r>
            <a:r>
              <a:rPr lang="en-US" sz="1600" dirty="0"/>
              <a:t>: predictions from </a:t>
            </a:r>
            <a:r>
              <a:rPr lang="en-US" sz="1600" i="1" dirty="0" err="1"/>
              <a:t>Solazzi</a:t>
            </a:r>
            <a:r>
              <a:rPr lang="en-US" sz="1600" i="1" dirty="0"/>
              <a:t> et al. (2021)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―</a:t>
            </a:r>
            <a:r>
              <a:rPr lang="en-US" sz="1600" dirty="0"/>
              <a:t>: predictions from current code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F087D6-E125-4693-BC7E-9016135A2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22" y="1756566"/>
            <a:ext cx="3238095" cy="4624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6CEE04-6F2F-4D1B-B8A8-9523FABF5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44" y="1756566"/>
            <a:ext cx="3169523" cy="4624762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A138D0-2DE5-4D4F-93CF-EA8A4EE6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721709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0A89F7B-46AB-423F-B7A5-A4949436A122}"/>
                  </a:ext>
                </a:extLst>
              </p:cNvPr>
              <p:cNvSpPr txBox="1"/>
              <p:nvPr/>
            </p:nvSpPr>
            <p:spPr>
              <a:xfrm>
                <a:off x="611561" y="1196752"/>
                <a:ext cx="2960284" cy="637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i="1" dirty="0"/>
                  <a:t>Esperance Sand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𝒒𝒓𝒕𝒛</m:t>
                          </m:r>
                        </m:sub>
                      </m:sSub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𝑮𝑷𝒂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0A89F7B-46AB-423F-B7A5-A4949436A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1" y="1196752"/>
                <a:ext cx="2960284" cy="637675"/>
              </a:xfrm>
              <a:prstGeom prst="rect">
                <a:avLst/>
              </a:prstGeom>
              <a:blipFill>
                <a:blip r:embed="rId4"/>
                <a:stretch>
                  <a:fillRect t="-4762" b="-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>
            <a:extLst>
              <a:ext uri="{FF2B5EF4-FFF2-40B4-BE49-F238E27FC236}">
                <a16:creationId xmlns:a16="http://schemas.microsoft.com/office/drawing/2014/main" id="{4CDDC971-66D9-489F-B477-9F2BFAA71A66}"/>
              </a:ext>
            </a:extLst>
          </p:cNvPr>
          <p:cNvSpPr txBox="1"/>
          <p:nvPr/>
        </p:nvSpPr>
        <p:spPr>
          <a:xfrm>
            <a:off x="6723147" y="4581128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―</a:t>
            </a:r>
            <a:r>
              <a:rPr lang="en-US" sz="1600" dirty="0"/>
              <a:t>: predictions from </a:t>
            </a:r>
            <a:r>
              <a:rPr lang="en-US" sz="1600" i="1" dirty="0" err="1"/>
              <a:t>Solazzi</a:t>
            </a:r>
            <a:r>
              <a:rPr lang="en-US" sz="1600" i="1" dirty="0"/>
              <a:t> et al. (2021)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―</a:t>
            </a:r>
            <a:r>
              <a:rPr lang="en-US" sz="1600" dirty="0"/>
              <a:t>: predictions from current code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66CEE04-6F2F-4D1B-B8A8-9523FABF5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44" y="1756566"/>
            <a:ext cx="3169523" cy="46247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8ACBBD-3773-4AFD-BCC5-9078E8C3D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1" y="1756566"/>
            <a:ext cx="3169523" cy="462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93ADB8-562E-402A-B879-3A837BFAABC8}"/>
                  </a:ext>
                </a:extLst>
              </p:cNvPr>
              <p:cNvSpPr txBox="1"/>
              <p:nvPr/>
            </p:nvSpPr>
            <p:spPr>
              <a:xfrm>
                <a:off x="3803248" y="1196752"/>
                <a:ext cx="2960284" cy="637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i="1" dirty="0"/>
                  <a:t>Esperance Sand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𝒒𝒓𝒕𝒛</m:t>
                          </m:r>
                        </m:sub>
                      </m:sSub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𝑮𝑷𝒂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B93ADB8-562E-402A-B879-3A837BFAA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248" y="1196752"/>
                <a:ext cx="2960284" cy="637675"/>
              </a:xfrm>
              <a:prstGeom prst="rect">
                <a:avLst/>
              </a:prstGeom>
              <a:blipFill>
                <a:blip r:embed="rId7"/>
                <a:stretch>
                  <a:fillRect t="-4762" b="-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AC3465-1FDF-4A66-B987-4572CC88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500961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i="1" dirty="0"/>
                  <a:t>Sensitivity to Coordination Number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191" b="-143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A809F95-03B4-469A-A67C-113B3247F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8" y="2963693"/>
            <a:ext cx="4278783" cy="31683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03254D6-038E-475F-A3DF-FA107BBFF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0" y="1494000"/>
            <a:ext cx="3433650" cy="5010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9A67F4A-9DA4-4008-A160-B58353BB4F3F}"/>
                  </a:ext>
                </a:extLst>
              </p:cNvPr>
              <p:cNvSpPr txBox="1"/>
              <p:nvPr/>
            </p:nvSpPr>
            <p:spPr>
              <a:xfrm>
                <a:off x="457200" y="1489138"/>
                <a:ext cx="4608512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dirty="0"/>
                  <a:t>Coordination numbers ranging from 5 to 11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Original value: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Esperance Sand: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Missouri Clay: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AU" sz="1600" dirty="0"/>
              </a:p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sz="1600" b="1" i="1" dirty="0"/>
                  <a:t>Only affects the magnitude of the velocities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9A67F4A-9DA4-4008-A160-B58353BB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89138"/>
                <a:ext cx="4608512" cy="1354217"/>
              </a:xfrm>
              <a:prstGeom prst="rect">
                <a:avLst/>
              </a:prstGeom>
              <a:blipFill>
                <a:blip r:embed="rId6"/>
                <a:stretch>
                  <a:fillRect l="-1587" t="-5856" b="-67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4A711C4-8379-406C-8EB7-563A8C368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933567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i="1" dirty="0"/>
                  <a:t>Sensitivity to Friction Coefficient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191" b="-143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E44AF91-BDF6-43E9-A103-FF793F393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0" y="1494000"/>
            <a:ext cx="3433650" cy="5010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0361794-7518-4C3E-80BE-5BA3E053375E}"/>
                  </a:ext>
                </a:extLst>
              </p:cNvPr>
              <p:cNvSpPr txBox="1"/>
              <p:nvPr/>
            </p:nvSpPr>
            <p:spPr>
              <a:xfrm>
                <a:off x="457200" y="1489138"/>
                <a:ext cx="4608512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dirty="0"/>
                  <a:t>Friction coefficients ranging from 0 to 0.3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Original value: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𝐹𝐶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Esperance Sand: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𝐹𝐶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Missouri Clay: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𝐹𝐶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AU" sz="1600" dirty="0"/>
              </a:p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sz="1600" b="1" i="1" dirty="0"/>
                  <a:t>Only affects the magnitudes of the velocities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6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0361794-7518-4C3E-80BE-5BA3E0533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89138"/>
                <a:ext cx="4608512" cy="1600438"/>
              </a:xfrm>
              <a:prstGeom prst="rect">
                <a:avLst/>
              </a:prstGeom>
              <a:blipFill>
                <a:blip r:embed="rId5"/>
                <a:stretch>
                  <a:fillRect l="-1587" t="-4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64D4A8-F70E-4788-BED7-9009B22A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90194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93917E4-A184-4EF5-94A4-2C612C63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r>
              <a:rPr lang="fr-FR" dirty="0" err="1"/>
              <a:t>Solazzi</a:t>
            </a:r>
            <a:r>
              <a:rPr lang="fr-FR" dirty="0"/>
              <a:t> et al. (2021) workflow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6A896FB-7599-42B6-862F-AEE5DDDE5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B63BF3-77E6-4A89-84C0-9476F79E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42221F-B3C0-4250-966C-4578C2DA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4003732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sz="3300" i="1" dirty="0"/>
                  <a:t>Sensitivity to </a:t>
                </a:r>
                <a:r>
                  <a:rPr lang="fr-FR" sz="3300" i="1" dirty="0"/>
                  <a:t>Pore Size Distribution </a:t>
                </a:r>
                <a:r>
                  <a:rPr lang="fr-FR" sz="3300" i="1" dirty="0" err="1"/>
                  <a:t>Parameter</a:t>
                </a:r>
                <a:r>
                  <a:rPr lang="fr-FR" sz="33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3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fr-FR" sz="3300" b="1" i="1" dirty="0" smtClean="0">
                            <a:latin typeface="Cambria Math" panose="02040503050406030204" pitchFamily="18" charset="0"/>
                          </a:rPr>
                          <m:t>𝒗𝒈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11" t="-3723" b="-101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3B26FD-5FDA-41FB-93C1-72F43F086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0" y="1494000"/>
            <a:ext cx="3507936" cy="4960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20CE879-1941-4548-A95D-D7AAB4056C35}"/>
                  </a:ext>
                </a:extLst>
              </p:cNvPr>
              <p:cNvSpPr txBox="1"/>
              <p:nvPr/>
            </p:nvSpPr>
            <p:spPr>
              <a:xfrm>
                <a:off x="457200" y="1489138"/>
                <a:ext cx="4608512" cy="218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dirty="0"/>
                  <a:t>Pore size distribution parameter ranging from 1.5 to 2.25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Original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1.82</m:t>
                    </m:r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Esperance Sand: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.36</m:t>
                    </m:r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Missouri Clay: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1.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endParaRPr lang="en-AU" sz="1600" dirty="0"/>
              </a:p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sz="1600" b="1" i="1" dirty="0"/>
                  <a:t>Key parameter governing the velocity-saturation trend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6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20CE879-1941-4548-A95D-D7AAB4056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89138"/>
                <a:ext cx="4608512" cy="2183675"/>
              </a:xfrm>
              <a:prstGeom prst="rect">
                <a:avLst/>
              </a:prstGeom>
              <a:blipFill>
                <a:blip r:embed="rId5"/>
                <a:stretch>
                  <a:fillRect l="-1587" t="-3631" r="-9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50BB14E-14AF-4A28-8370-F2373F50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66460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sz="3300" i="1" dirty="0"/>
                  <a:t>Sensitivity to </a:t>
                </a:r>
                <a:r>
                  <a:rPr lang="fr-FR" sz="3300" i="1" dirty="0"/>
                  <a:t>Pore Entry Pressure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3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fr-FR" sz="3300" b="1" i="1" dirty="0" smtClean="0">
                            <a:latin typeface="Cambria Math" panose="02040503050406030204" pitchFamily="18" charset="0"/>
                          </a:rPr>
                          <m:t>𝒗𝒈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723" b="-101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E5B5265-4E83-4AA5-9AE8-822D67177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82" y="1494000"/>
            <a:ext cx="3433650" cy="4960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BBCA5FF-E01B-45A6-92C9-99AA002A0BE1}"/>
                  </a:ext>
                </a:extLst>
              </p:cNvPr>
              <p:cNvSpPr txBox="1"/>
              <p:nvPr/>
            </p:nvSpPr>
            <p:spPr>
              <a:xfrm>
                <a:off x="457200" y="1489138"/>
                <a:ext cx="4608512" cy="2443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dirty="0"/>
                  <a:t>Pore size entry pressure ranging from 0.1 to 100 m</a:t>
                </a:r>
                <a:r>
                  <a:rPr lang="en-AU" baseline="30000" dirty="0"/>
                  <a:t>-1</a:t>
                </a:r>
                <a:r>
                  <a:rPr lang="en-AU" dirty="0"/>
                  <a:t> (in log scale)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Original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10 </m:t>
                    </m:r>
                    <m:sSup>
                      <m:sSup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Esperance Sand: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0.13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Missouri Clay: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67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AU" sz="1600" dirty="0"/>
              </a:p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sz="1600" b="1" i="1" dirty="0"/>
                  <a:t>Also affects the velocity-water saturation trend. Might be to  lesser extent than the pore size distribution.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BBCA5FF-E01B-45A6-92C9-99AA002A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89138"/>
                <a:ext cx="4608512" cy="2443169"/>
              </a:xfrm>
              <a:prstGeom prst="rect">
                <a:avLst/>
              </a:prstGeom>
              <a:blipFill>
                <a:blip r:embed="rId5"/>
                <a:stretch>
                  <a:fillRect l="-1587" t="-3242" r="-2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275E171-EA03-46B9-954C-D8FAC105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589945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sz="3300" i="1" dirty="0"/>
                  <a:t>Sensitivity to </a:t>
                </a:r>
                <a:r>
                  <a:rPr lang="fr-FR" sz="3300" i="1" dirty="0"/>
                  <a:t>Pore Size Distribution </a:t>
                </a:r>
                <a:r>
                  <a:rPr lang="fr-FR" sz="3300" i="1" dirty="0" err="1"/>
                  <a:t>Parameter</a:t>
                </a:r>
                <a:r>
                  <a:rPr lang="fr-FR" sz="33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3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fr-FR" sz="3300" b="1" i="1" dirty="0" smtClean="0">
                            <a:latin typeface="Cambria Math" panose="02040503050406030204" pitchFamily="18" charset="0"/>
                          </a:rPr>
                          <m:t>𝒗𝒈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11" t="-3723" b="-101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20CE879-1941-4548-A95D-D7AAB4056C35}"/>
                  </a:ext>
                </a:extLst>
              </p:cNvPr>
              <p:cNvSpPr txBox="1"/>
              <p:nvPr/>
            </p:nvSpPr>
            <p:spPr>
              <a:xfrm>
                <a:off x="457200" y="1489138"/>
                <a:ext cx="3637982" cy="1691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dirty="0"/>
                  <a:t>Pore size distribution parameter ranging from 1.5 to 2.25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Original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1.82</m:t>
                    </m:r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Esperance Sand: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.36</m:t>
                    </m:r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Missouri Clay: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1.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endParaRPr lang="en-A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6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20CE879-1941-4548-A95D-D7AAB4056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89138"/>
                <a:ext cx="3637982" cy="1691232"/>
              </a:xfrm>
              <a:prstGeom prst="rect">
                <a:avLst/>
              </a:prstGeom>
              <a:blipFill>
                <a:blip r:embed="rId4"/>
                <a:stretch>
                  <a:fillRect l="-2010" t="-46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0698D336-8DB6-4CA6-AF2D-18AC5C430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182" y="1955988"/>
            <a:ext cx="4580952" cy="343365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9E9706-4986-4D7F-8304-6B714C5B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908100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Capillary Effects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sz="3300" i="1" dirty="0"/>
                  <a:t>Sensitivity to </a:t>
                </a:r>
                <a:r>
                  <a:rPr lang="fr-FR" sz="3300" i="1" dirty="0"/>
                  <a:t>Pore Entry Pressure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3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fr-FR" sz="3300" b="1" i="1" dirty="0" smtClean="0">
                            <a:latin typeface="Cambria Math" panose="02040503050406030204" pitchFamily="18" charset="0"/>
                          </a:rPr>
                          <m:t>𝒗𝒈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895B85E-33C3-433A-92AB-708326F3D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723" b="-101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28DC2E-C663-415C-9708-AD0CF60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BBCA5FF-E01B-45A6-92C9-99AA002A0BE1}"/>
                  </a:ext>
                </a:extLst>
              </p:cNvPr>
              <p:cNvSpPr txBox="1"/>
              <p:nvPr/>
            </p:nvSpPr>
            <p:spPr>
              <a:xfrm>
                <a:off x="457200" y="1489138"/>
                <a:ext cx="4608512" cy="1704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 Black" panose="020B0A04020102020204" pitchFamily="34" charset="0"/>
                  <a:buChar char="►"/>
                </a:pPr>
                <a:r>
                  <a:rPr lang="en-AU" dirty="0"/>
                  <a:t>Pore size entry pressure ranging from 0.1 to 100 m</a:t>
                </a:r>
                <a:r>
                  <a:rPr lang="en-AU" baseline="30000" dirty="0"/>
                  <a:t>-1</a:t>
                </a:r>
                <a:r>
                  <a:rPr lang="en-AU" dirty="0"/>
                  <a:t> (in log scale)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Original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10 </m:t>
                    </m:r>
                    <m:sSup>
                      <m:sSup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Esperance Sand: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67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AU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Missouri Clay: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en-A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0.13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A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6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BBCA5FF-E01B-45A6-92C9-99AA002A0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89138"/>
                <a:ext cx="4608512" cy="1704506"/>
              </a:xfrm>
              <a:prstGeom prst="rect">
                <a:avLst/>
              </a:prstGeom>
              <a:blipFill>
                <a:blip r:embed="rId4"/>
                <a:stretch>
                  <a:fillRect l="-1587" t="-4643" r="-2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6BC0240A-F7B8-4A6B-A959-92B23E779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00" y="1954800"/>
            <a:ext cx="4580952" cy="343365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A15578-D8B2-4F82-B53C-A7B30B11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305364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1DD4B-6682-4E4A-A5D2-9CABEDBC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7476A4-50B0-497E-98C8-EF9A63B7D8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4114800" cy="4929411"/>
              </a:xfrm>
            </p:spPr>
            <p:txBody>
              <a:bodyPr>
                <a:normAutofit/>
              </a:bodyPr>
              <a:lstStyle/>
              <a:p>
                <a:r>
                  <a:rPr lang="en-AU" sz="2400" dirty="0"/>
                  <a:t>Pressure sensors at depths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AU" sz="2400" dirty="0"/>
                  <a:t> and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=54</m:t>
                    </m:r>
                    <m:r>
                      <a:rPr lang="en-AU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40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endParaRPr lang="en-AU" sz="2400" dirty="0"/>
              </a:p>
              <a:p>
                <a:r>
                  <a:rPr lang="en-AU" sz="2400" dirty="0"/>
                  <a:t>Comparison with hydrostatic pore pressure</a:t>
                </a:r>
              </a:p>
              <a:p>
                <a:pPr lvl="1"/>
                <a:r>
                  <a:rPr lang="en-AU" sz="2000" dirty="0"/>
                  <a:t>Full saturation never seems to be attained, as expected.</a:t>
                </a:r>
              </a:p>
              <a:p>
                <a:pPr lvl="1"/>
                <a:r>
                  <a:rPr lang="en-AU" sz="2000" dirty="0"/>
                  <a:t>Shallow sensor seems to measure the capillary pressure rather than the water column weight.</a:t>
                </a:r>
              </a:p>
              <a:p>
                <a:r>
                  <a:rPr lang="en-AU" sz="2400" dirty="0"/>
                  <a:t>Computation of overburden stress </a:t>
                </a:r>
                <a14:m>
                  <m:oMath xmlns:m="http://schemas.openxmlformats.org/officeDocument/2006/math">
                    <m:r>
                      <a:rPr lang="en-A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AU" sz="2400" dirty="0"/>
                  <a:t> and effective pressure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7476A4-50B0-497E-98C8-EF9A63B7D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4114800" cy="4929411"/>
              </a:xfrm>
              <a:blipFill>
                <a:blip r:embed="rId3"/>
                <a:stretch>
                  <a:fillRect l="-2074" t="-989" r="-2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3F57D7C-62AB-4D3E-9357-429F7CDAA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32719"/>
            <a:ext cx="4085714" cy="22368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0FCC62A-3846-496E-8DD2-6D084EB6B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856470"/>
            <a:ext cx="4085714" cy="2236826"/>
          </a:xfrm>
          <a:prstGeom prst="rect">
            <a:avLst/>
          </a:prstGeo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62A3C01-BCF3-4BEB-9E24-AA4CBD8C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691675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1DD4B-6682-4E4A-A5D2-9CABEDBC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7476A4-50B0-497E-98C8-EF9A63B7D8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4114800" cy="4929411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AU" sz="2000" dirty="0"/>
                  <a:t>Pressure sensors at depths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=28</m:t>
                    </m:r>
                    <m:r>
                      <a:rPr lang="en-AU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AU" sz="2000" dirty="0"/>
                  <a:t> and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=54</m:t>
                    </m:r>
                    <m:r>
                      <a:rPr lang="en-AU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00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en-AU" sz="2000" dirty="0"/>
                  <a:t> (solid lines) compared to hydrostatic pore pressure assuming full saturation (dotted lines).</a:t>
                </a:r>
              </a:p>
              <a:p>
                <a:r>
                  <a:rPr lang="en-AU" sz="2000" dirty="0"/>
                  <a:t>The coloured areas show the hydrostatic pore pressure assuming that the pores are filled with an effective homogeneous fluid with density.</a:t>
                </a:r>
              </a:p>
              <a:p>
                <a:pPr lvl="1"/>
                <a:r>
                  <a:rPr lang="en-AU" sz="1600" dirty="0"/>
                  <a:t>Minimum bound :</a:t>
                </a:r>
              </a:p>
              <a:p>
                <a:pPr lvl="1"/>
                <a:endParaRPr lang="en-AU" sz="1600" dirty="0"/>
              </a:p>
              <a:p>
                <a:pPr lvl="1"/>
                <a:r>
                  <a:rPr lang="en-AU" sz="1600" dirty="0"/>
                  <a:t>Maximum bound :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7476A4-50B0-497E-98C8-EF9A63B7D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4114800" cy="4929411"/>
              </a:xfrm>
              <a:blipFill>
                <a:blip r:embed="rId3"/>
                <a:stretch>
                  <a:fillRect l="-1333" t="-742" r="-11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5EB21-974C-4773-B846-803CE15A9374}"/>
                  </a:ext>
                </a:extLst>
              </p:cNvPr>
              <p:cNvSpPr/>
              <p:nvPr/>
            </p:nvSpPr>
            <p:spPr>
              <a:xfrm>
                <a:off x="2861187" y="4559222"/>
                <a:ext cx="3897670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35EB21-974C-4773-B846-803CE15A9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187" y="4559222"/>
                <a:ext cx="3897670" cy="506870"/>
              </a:xfrm>
              <a:prstGeom prst="rect">
                <a:avLst/>
              </a:prstGeom>
              <a:blipFill>
                <a:blip r:embed="rId4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820BF5-A416-4A8D-9E48-5A7CD9EDA7EB}"/>
                  </a:ext>
                </a:extLst>
              </p:cNvPr>
              <p:cNvSpPr/>
              <p:nvPr/>
            </p:nvSpPr>
            <p:spPr>
              <a:xfrm>
                <a:off x="2861187" y="5157670"/>
                <a:ext cx="4558364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820BF5-A416-4A8D-9E48-5A7CD9EDA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187" y="5157670"/>
                <a:ext cx="4558364" cy="506870"/>
              </a:xfrm>
              <a:prstGeom prst="rect">
                <a:avLst/>
              </a:prstGeom>
              <a:blipFill>
                <a:blip r:embed="rId5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BEB8EB23-D5C0-47AA-98EE-E71A67757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08033"/>
            <a:ext cx="4085714" cy="2236826"/>
          </a:xfrm>
          <a:prstGeom prst="rect">
            <a:avLst/>
          </a:prstGeo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059A2AF-7F13-4AB6-AFC7-BEAEB5465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354266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1DD4B-6682-4E4A-A5D2-9CABEDBC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5622"/>
          </a:xfrm>
        </p:spPr>
        <p:txBody>
          <a:bodyPr/>
          <a:lstStyle/>
          <a:p>
            <a:r>
              <a:rPr lang="fr-FR" dirty="0"/>
              <a:t>Pressure Data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46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86AC344-CCCE-4F1F-A51A-853C61B52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78" y="1408198"/>
            <a:ext cx="4085714" cy="223682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85391A1-BF62-4803-A9CB-C2E34F622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8" y="1408198"/>
            <a:ext cx="4085714" cy="223682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84C28F0-F24C-4426-B510-F1495DE55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78" y="4000486"/>
            <a:ext cx="4085714" cy="223682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5D58986-0BFA-4F2B-9C1B-227E27C4C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8" y="4000486"/>
            <a:ext cx="4085714" cy="2236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F99D334-20FA-49D3-99DC-B65956BD5836}"/>
                  </a:ext>
                </a:extLst>
              </p:cNvPr>
              <p:cNvSpPr txBox="1"/>
              <p:nvPr/>
            </p:nvSpPr>
            <p:spPr>
              <a:xfrm>
                <a:off x="827584" y="1097077"/>
                <a:ext cx="36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i="1" dirty="0"/>
                  <a:t>Predictions using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AU" i="1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F99D334-20FA-49D3-99DC-B65956BD5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097077"/>
                <a:ext cx="3600400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01B1159A-1058-4DCA-8667-144BA39456E5}"/>
                  </a:ext>
                </a:extLst>
              </p:cNvPr>
              <p:cNvSpPr txBox="1"/>
              <p:nvPr/>
            </p:nvSpPr>
            <p:spPr>
              <a:xfrm>
                <a:off x="5004048" y="1085776"/>
                <a:ext cx="36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i="1" dirty="0"/>
                  <a:t>Predictions clipping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fr-FR" i="1" dirty="0"/>
                  <a:t> to 0.8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01B1159A-1058-4DCA-8667-144BA3945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085776"/>
                <a:ext cx="3600400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D8A240-CB3C-402C-A3EA-00A020788C43}"/>
                  </a:ext>
                </a:extLst>
              </p:cNvPr>
              <p:cNvSpPr txBox="1"/>
              <p:nvPr/>
            </p:nvSpPr>
            <p:spPr>
              <a:xfrm>
                <a:off x="827584" y="3672413"/>
                <a:ext cx="36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i="1" dirty="0"/>
                  <a:t>Predictions removing 0.05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fr-FR" i="1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DD8A240-CB3C-402C-A3EA-00A020788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672413"/>
                <a:ext cx="3600400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05D1CAA-9E70-4527-9562-79FCEFF252A6}"/>
                  </a:ext>
                </a:extLst>
              </p:cNvPr>
              <p:cNvSpPr txBox="1"/>
              <p:nvPr/>
            </p:nvSpPr>
            <p:spPr>
              <a:xfrm>
                <a:off x="5004048" y="3661112"/>
                <a:ext cx="36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i="1" dirty="0"/>
                  <a:t>Predictions removing 0.1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AU" i="1" dirty="0"/>
                  <a:t> 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05D1CAA-9E70-4527-9562-79FCEFF25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661112"/>
                <a:ext cx="3600400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269FB5-7775-4FB0-96C9-92A59213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759825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</p:spPr>
            <p:txBody>
              <a:bodyPr>
                <a:normAutofit/>
              </a:bodyPr>
              <a:lstStyle/>
              <a:p>
                <a:r>
                  <a:rPr lang="en-AU" sz="2800" dirty="0"/>
                  <a:t>Predicted Velocity Variations at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𝟐𝟕</m:t>
                    </m:r>
                  </m:oMath>
                </a14:m>
                <a:r>
                  <a:rPr lang="en-AU" sz="2800" dirty="0"/>
                  <a:t> cm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  <a:blipFill>
                <a:blip r:embed="rId3"/>
                <a:stretch>
                  <a:fillRect l="-1206" r="-3217" b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7476A4-50B0-497E-98C8-EF9A63B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4114800" cy="4929411"/>
          </a:xfrm>
        </p:spPr>
        <p:txBody>
          <a:bodyPr>
            <a:normAutofit/>
          </a:bodyPr>
          <a:lstStyle/>
          <a:p>
            <a:r>
              <a:rPr lang="en-AU" sz="2000" dirty="0"/>
              <a:t>Predicted velocities using the following workflow :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/>
              <p:nvPr/>
            </p:nvSpPr>
            <p:spPr>
              <a:xfrm>
                <a:off x="348945" y="2132856"/>
                <a:ext cx="4176464" cy="998607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Dry properties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ofidied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Walton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45" y="2132856"/>
                <a:ext cx="4176464" cy="998607"/>
              </a:xfrm>
              <a:prstGeom prst="rect">
                <a:avLst/>
              </a:prstGeom>
              <a:blipFill>
                <a:blip r:embed="rId4"/>
                <a:stretch>
                  <a:fillRect l="-871" t="-2381" b="-5357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/>
              <p:nvPr/>
            </p:nvSpPr>
            <p:spPr>
              <a:xfrm>
                <a:off x="595801" y="3305503"/>
                <a:ext cx="3682752" cy="699359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Saturated properties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assmann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01" y="3305503"/>
                <a:ext cx="3682752" cy="699359"/>
              </a:xfrm>
              <a:prstGeom prst="rect">
                <a:avLst/>
              </a:prstGeom>
              <a:blipFill>
                <a:blip r:embed="rId5"/>
                <a:stretch>
                  <a:fillRect t="-2521" b="-3361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0720E2ED-98E5-460D-8D37-08141E66B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3600"/>
            <a:ext cx="4085714" cy="22368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DCB65C6-9418-4876-A522-561A28DBF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2000"/>
            <a:ext cx="4399365" cy="5876826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0EA449-5C61-4293-BDCD-42C496FC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573686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</p:spPr>
            <p:txBody>
              <a:bodyPr>
                <a:normAutofit/>
              </a:bodyPr>
              <a:lstStyle/>
              <a:p>
                <a:r>
                  <a:rPr lang="en-AU" sz="2800" dirty="0"/>
                  <a:t>Predicted Velocity Variations at </a:t>
                </a:r>
                <a14:m>
                  <m:oMath xmlns:m="http://schemas.openxmlformats.org/officeDocument/2006/math"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𝟐𝟕</m:t>
                    </m:r>
                  </m:oMath>
                </a14:m>
                <a:r>
                  <a:rPr lang="en-AU" sz="2800" dirty="0"/>
                  <a:t> cm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C1DD4B-6682-4E4A-A5D2-9CABEDBC1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4546848" cy="1143000"/>
              </a:xfrm>
              <a:blipFill>
                <a:blip r:embed="rId3"/>
                <a:stretch>
                  <a:fillRect l="-1206" r="-3217" b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7476A4-50B0-497E-98C8-EF9A63B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4114800" cy="4929411"/>
          </a:xfrm>
        </p:spPr>
        <p:txBody>
          <a:bodyPr>
            <a:normAutofit/>
          </a:bodyPr>
          <a:lstStyle/>
          <a:p>
            <a:r>
              <a:rPr lang="en-AU" sz="2000" dirty="0"/>
              <a:t>Predicted velocities using the following workflow :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57FCC6-ACE4-4F04-90C6-46F958EB7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2896"/>
            <a:ext cx="4259048" cy="5827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/>
              <p:nvPr/>
            </p:nvSpPr>
            <p:spPr>
              <a:xfrm>
                <a:off x="673224" y="2132856"/>
                <a:ext cx="3682752" cy="998607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Dry properties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i="0" smtClean="0">
                          <a:latin typeface="Cambria Math" panose="02040503050406030204" pitchFamily="18" charset="0"/>
                        </a:rPr>
                        <m:t>Hertz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AU" i="0" smtClean="0">
                          <a:latin typeface="Cambria Math" panose="02040503050406030204" pitchFamily="18" charset="0"/>
                        </a:rPr>
                        <m:t>Mindlin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𝐹𝐶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</m:t>
                        </m:r>
                      </m:sub>
                    </m:sSub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FBFDE9-9C05-4736-BCF7-DCBB15A2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" y="2132856"/>
                <a:ext cx="3682752" cy="998607"/>
              </a:xfrm>
              <a:prstGeom prst="rect">
                <a:avLst/>
              </a:prstGeom>
              <a:blipFill>
                <a:blip r:embed="rId5"/>
                <a:stretch>
                  <a:fillRect l="-985" t="-2381" b="-5357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/>
              <p:nvPr/>
            </p:nvSpPr>
            <p:spPr>
              <a:xfrm>
                <a:off x="673224" y="3291744"/>
                <a:ext cx="3682752" cy="699359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Saturated properties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assmann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" y="3291744"/>
                <a:ext cx="3682752" cy="699359"/>
              </a:xfrm>
              <a:prstGeom prst="rect">
                <a:avLst/>
              </a:prstGeom>
              <a:blipFill>
                <a:blip r:embed="rId6"/>
                <a:stretch>
                  <a:fillRect t="-3361" b="-2521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81BEDE99-8754-4973-8841-6500E4E5A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2998"/>
            <a:ext cx="4085714" cy="2236826"/>
          </a:xfrm>
          <a:prstGeom prst="rect">
            <a:avLst/>
          </a:prstGeom>
        </p:spPr>
      </p:pic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29391254-E6B6-478F-BD83-E69635BC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083933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1DD4B-6682-4E4A-A5D2-9CABEDBC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546848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Predicted Velocity Variations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7476A4-50B0-497E-98C8-EF9A63B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4114800" cy="4929411"/>
          </a:xfrm>
        </p:spPr>
        <p:txBody>
          <a:bodyPr>
            <a:normAutofit/>
          </a:bodyPr>
          <a:lstStyle/>
          <a:p>
            <a:r>
              <a:rPr lang="en-AU" sz="2400" dirty="0"/>
              <a:t>Predicted velocities using the following workflow :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49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/>
              <p:nvPr/>
            </p:nvSpPr>
            <p:spPr>
              <a:xfrm>
                <a:off x="642392" y="3435354"/>
                <a:ext cx="3682752" cy="699359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Saturated properties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assmann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A4F2821-1F90-47D4-A36B-B70EBFD2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92" y="3435354"/>
                <a:ext cx="3682752" cy="699359"/>
              </a:xfrm>
              <a:prstGeom prst="rect">
                <a:avLst/>
              </a:prstGeom>
              <a:blipFill>
                <a:blip r:embed="rId3"/>
                <a:stretch>
                  <a:fillRect t="-3390" b="-3390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423EC15B-FD7B-4532-B2D3-7C9F5D5ED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2000"/>
            <a:ext cx="4325079" cy="58768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BF3B17-E707-4FA1-AAB6-7D5F706F9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33600"/>
            <a:ext cx="4085714" cy="2236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D29ADC6-FAC3-47DB-BC3A-A0492EDA1E4D}"/>
                  </a:ext>
                </a:extLst>
              </p:cNvPr>
              <p:cNvSpPr txBox="1"/>
              <p:nvPr/>
            </p:nvSpPr>
            <p:spPr>
              <a:xfrm>
                <a:off x="395536" y="2276872"/>
                <a:ext cx="4176464" cy="998607"/>
              </a:xfrm>
              <a:prstGeom prst="rect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/>
                  <a:t>Dry properties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b="1" dirty="0"/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Mofidied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>
                          <a:latin typeface="Cambria Math" panose="02040503050406030204" pitchFamily="18" charset="0"/>
                        </a:rPr>
                        <m:t>Walton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D29ADC6-FAC3-47DB-BC3A-A0492EDA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276872"/>
                <a:ext cx="4176464" cy="998607"/>
              </a:xfrm>
              <a:prstGeom prst="rect">
                <a:avLst/>
              </a:prstGeom>
              <a:blipFill>
                <a:blip r:embed="rId6"/>
                <a:stretch>
                  <a:fillRect l="-1016" t="-2395" b="-5988"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28F77696-83B8-44E3-9B71-D06D4E08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87781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278D9-BFAB-4E31-A4A6-C12DBF4E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Drained Elastic Moduli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50D847-51C1-4A27-A6A9-C463BDB2B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Computed using Hertz-</a:t>
            </a:r>
            <a:r>
              <a:rPr lang="en-US" sz="2000" dirty="0" err="1"/>
              <a:t>Mindlin</a:t>
            </a:r>
            <a:r>
              <a:rPr lang="en-US" sz="2000" dirty="0"/>
              <a:t> contact theory: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4D7607-857E-4C0A-909E-B019155B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4408" y="6453336"/>
            <a:ext cx="442392" cy="365125"/>
          </a:xfrm>
        </p:spPr>
        <p:txBody>
          <a:bodyPr/>
          <a:lstStyle/>
          <a:p>
            <a:fld id="{8AB6D085-4A73-43FD-8468-95843195C767}" type="slidenum">
              <a:rPr lang="fr-FR" smtClean="0"/>
              <a:pPr/>
              <a:t>5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4B11B7-0CDA-4571-8AD4-A30022D9E2D1}"/>
                  </a:ext>
                </a:extLst>
              </p:cNvPr>
              <p:cNvSpPr/>
              <p:nvPr/>
            </p:nvSpPr>
            <p:spPr>
              <a:xfrm>
                <a:off x="761991" y="2201167"/>
                <a:ext cx="3279937" cy="706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/>
                                    </a:rPr>
                                    <m:t>18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1600" b="0" i="1" smtClean="0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𝜈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 smtClean="0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4B11B7-0CDA-4571-8AD4-A30022D9E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1" y="2201167"/>
                <a:ext cx="3279937" cy="706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BE394C-927C-4D03-A664-DF4742289027}"/>
                  </a:ext>
                </a:extLst>
              </p:cNvPr>
              <p:cNvSpPr/>
              <p:nvPr/>
            </p:nvSpPr>
            <p:spPr>
              <a:xfrm>
                <a:off x="761991" y="3114568"/>
                <a:ext cx="5749918" cy="706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𝐺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2+3</m:t>
                          </m:r>
                          <m:r>
                            <a:rPr lang="en-US" sz="1600" i="1">
                              <a:latin typeface="Cambria Math"/>
                            </a:rPr>
                            <m:t>𝑓</m:t>
                          </m:r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(1+3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5(2−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3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1600" b="0" i="1" smtClean="0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𝜈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 smtClean="0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BE394C-927C-4D03-A664-DF4742289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1" y="3114568"/>
                <a:ext cx="5749918" cy="706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EAFB84F-EDC6-462B-9995-2FB8ED04F8ED}"/>
                  </a:ext>
                </a:extLst>
              </p:cNvPr>
              <p:cNvSpPr txBox="1"/>
              <p:nvPr/>
            </p:nvSpPr>
            <p:spPr>
              <a:xfrm>
                <a:off x="683568" y="4215085"/>
                <a:ext cx="58283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porosity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saturation- and depth-dependent effective stress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/>
                  <a:t>: coordination number (average number of contacts per particle in the sphere pack)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friction coefficient (fraction of non-slipping particles)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 shear modulus and Poisson’s ratio of solid grain material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EAFB84F-EDC6-462B-9995-2FB8ED04F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15085"/>
                <a:ext cx="5828341" cy="2308324"/>
              </a:xfrm>
              <a:prstGeom prst="rect">
                <a:avLst/>
              </a:prstGeom>
              <a:blipFill>
                <a:blip r:embed="rId5"/>
                <a:stretch>
                  <a:fillRect l="-837" t="-13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9014101-9945-491C-B45D-F868F59D4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2085690"/>
            <a:ext cx="1722269" cy="159271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611FB089-EB73-4712-9396-38BCC7A7E37E}"/>
              </a:ext>
            </a:extLst>
          </p:cNvPr>
          <p:cNvGrpSpPr/>
          <p:nvPr/>
        </p:nvGrpSpPr>
        <p:grpSpPr>
          <a:xfrm>
            <a:off x="6767160" y="4159103"/>
            <a:ext cx="1477248" cy="1612543"/>
            <a:chOff x="6767160" y="4159103"/>
            <a:chExt cx="1477248" cy="161254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37C1782-F91A-43A5-B471-9C8161B6AACC}"/>
                </a:ext>
              </a:extLst>
            </p:cNvPr>
            <p:cNvSpPr/>
            <p:nvPr/>
          </p:nvSpPr>
          <p:spPr>
            <a:xfrm>
              <a:off x="7223249" y="4691646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rgbClr val="CFA251"/>
                </a:gs>
                <a:gs pos="50000">
                  <a:srgbClr val="CEB084"/>
                </a:gs>
                <a:gs pos="100000">
                  <a:srgbClr val="EFD2A7"/>
                </a:gs>
              </a:gsLst>
              <a:lin ang="0" scaled="1"/>
              <a:tileRect/>
            </a:gra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81ACE23-2007-45C1-A5E5-67939C36F93B}"/>
                </a:ext>
              </a:extLst>
            </p:cNvPr>
            <p:cNvSpPr/>
            <p:nvPr/>
          </p:nvSpPr>
          <p:spPr>
            <a:xfrm>
              <a:off x="7234344" y="5231646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rgbClr val="CFA251"/>
                </a:gs>
                <a:gs pos="50000">
                  <a:srgbClr val="CEB084"/>
                </a:gs>
                <a:gs pos="100000">
                  <a:srgbClr val="EFD2A7"/>
                </a:gs>
              </a:gsLst>
              <a:lin ang="0" scaled="1"/>
              <a:tileRect/>
            </a:gra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80838D81-0A43-467C-88A1-3CD4621E3636}"/>
                </a:ext>
              </a:extLst>
            </p:cNvPr>
            <p:cNvSpPr/>
            <p:nvPr/>
          </p:nvSpPr>
          <p:spPr>
            <a:xfrm>
              <a:off x="7682468" y="4969247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rgbClr val="CFA251"/>
                </a:gs>
                <a:gs pos="50000">
                  <a:srgbClr val="CEB084"/>
                </a:gs>
                <a:gs pos="100000">
                  <a:srgbClr val="EFD2A7"/>
                </a:gs>
              </a:gsLst>
              <a:lin ang="0" scaled="1"/>
              <a:tileRect/>
            </a:gra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A26636C-45EB-4507-9C1B-4361F66E836C}"/>
                </a:ext>
              </a:extLst>
            </p:cNvPr>
            <p:cNvSpPr/>
            <p:nvPr/>
          </p:nvSpPr>
          <p:spPr>
            <a:xfrm>
              <a:off x="6767160" y="4959080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rgbClr val="CFA251"/>
                </a:gs>
                <a:gs pos="50000">
                  <a:srgbClr val="CEB084"/>
                </a:gs>
                <a:gs pos="100000">
                  <a:srgbClr val="EFD2A7"/>
                </a:gs>
              </a:gsLst>
              <a:lin ang="0" scaled="1"/>
              <a:tileRect/>
            </a:gra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4622DEA-5D70-407C-9BAE-6627F95833BA}"/>
                </a:ext>
              </a:extLst>
            </p:cNvPr>
            <p:cNvSpPr/>
            <p:nvPr/>
          </p:nvSpPr>
          <p:spPr>
            <a:xfrm>
              <a:off x="6767160" y="4411479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rgbClr val="CFA251"/>
                </a:gs>
                <a:gs pos="50000">
                  <a:srgbClr val="CEB084"/>
                </a:gs>
                <a:gs pos="100000">
                  <a:srgbClr val="EFD2A7"/>
                </a:gs>
              </a:gsLst>
              <a:lin ang="0" scaled="1"/>
              <a:tileRect/>
            </a:gra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2FBA97DE-F7E0-4A4A-869A-B6160F244DB6}"/>
                </a:ext>
              </a:extLst>
            </p:cNvPr>
            <p:cNvSpPr/>
            <p:nvPr/>
          </p:nvSpPr>
          <p:spPr>
            <a:xfrm>
              <a:off x="7250345" y="4159103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rgbClr val="CFA251"/>
                </a:gs>
                <a:gs pos="50000">
                  <a:srgbClr val="CEB084"/>
                </a:gs>
                <a:gs pos="100000">
                  <a:srgbClr val="EFD2A7"/>
                </a:gs>
              </a:gsLst>
              <a:lin ang="0" scaled="1"/>
              <a:tileRect/>
            </a:gra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8E6C239-537F-46D7-9522-2E23EEF35CBF}"/>
                </a:ext>
              </a:extLst>
            </p:cNvPr>
            <p:cNvSpPr/>
            <p:nvPr/>
          </p:nvSpPr>
          <p:spPr>
            <a:xfrm>
              <a:off x="7704408" y="4449292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rgbClr val="CFA251"/>
                </a:gs>
                <a:gs pos="50000">
                  <a:srgbClr val="CEB084"/>
                </a:gs>
                <a:gs pos="100000">
                  <a:srgbClr val="EFD2A7"/>
                </a:gs>
              </a:gsLst>
              <a:lin ang="0" scaled="1"/>
              <a:tileRect/>
            </a:gra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90C0C3A-DA4F-4834-9907-059C9BC6FF22}"/>
                </a:ext>
              </a:extLst>
            </p:cNvPr>
            <p:cNvSpPr txBox="1"/>
            <p:nvPr/>
          </p:nvSpPr>
          <p:spPr>
            <a:xfrm>
              <a:off x="7334256" y="4517605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*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22AA695-F6D5-4FAA-8CEE-B62527F6B575}"/>
                </a:ext>
              </a:extLst>
            </p:cNvPr>
            <p:cNvSpPr txBox="1"/>
            <p:nvPr/>
          </p:nvSpPr>
          <p:spPr>
            <a:xfrm>
              <a:off x="7571583" y="466134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*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E2CE9AB-D558-4551-95D7-1294C3BAA448}"/>
                </a:ext>
              </a:extLst>
            </p:cNvPr>
            <p:cNvSpPr txBox="1"/>
            <p:nvPr/>
          </p:nvSpPr>
          <p:spPr>
            <a:xfrm>
              <a:off x="7555452" y="4936189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*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A968054-73E9-4AB7-89F8-ED526818CD6B}"/>
                </a:ext>
              </a:extLst>
            </p:cNvPr>
            <p:cNvSpPr txBox="1"/>
            <p:nvPr/>
          </p:nvSpPr>
          <p:spPr>
            <a:xfrm>
              <a:off x="7329952" y="5056340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*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279E810-BB22-4999-A636-F4EE9B78558B}"/>
                </a:ext>
              </a:extLst>
            </p:cNvPr>
            <p:cNvSpPr txBox="1"/>
            <p:nvPr/>
          </p:nvSpPr>
          <p:spPr>
            <a:xfrm>
              <a:off x="7086905" y="4907558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*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0A62641F-EEC6-479F-B3E5-4BF3466091ED}"/>
                </a:ext>
              </a:extLst>
            </p:cNvPr>
            <p:cNvSpPr txBox="1"/>
            <p:nvPr/>
          </p:nvSpPr>
          <p:spPr>
            <a:xfrm>
              <a:off x="7106481" y="4632993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*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410A598-BA93-4A16-AD3F-CD1C1492AE82}"/>
                  </a:ext>
                </a:extLst>
              </p:cNvPr>
              <p:cNvSpPr txBox="1"/>
              <p:nvPr/>
            </p:nvSpPr>
            <p:spPr>
              <a:xfrm>
                <a:off x="7127751" y="5754687"/>
                <a:ext cx="7531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fr-FR" sz="16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A410A598-BA93-4A16-AD3F-CD1C1492A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751" y="5754687"/>
                <a:ext cx="75318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Espace réservé de la date 24">
            <a:extLst>
              <a:ext uri="{FF2B5EF4-FFF2-40B4-BE49-F238E27FC236}">
                <a16:creationId xmlns:a16="http://schemas.microsoft.com/office/drawing/2014/main" id="{D9647D95-2A51-43A7-9B8C-A5F5FA2E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997934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Limitations of Hertz-</a:t>
            </a:r>
            <a:r>
              <a:rPr lang="fr-FR" dirty="0" err="1"/>
              <a:t>Mindlin</a:t>
            </a:r>
            <a:r>
              <a:rPr lang="fr-FR" dirty="0"/>
              <a:t>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A383-D4D1-49DB-954E-EA5B5B4B8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AU" sz="2400" dirty="0"/>
              <a:t>Porosity has little impact on the predicted velocities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42137F-C522-4FAC-9F8E-7513C1753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71" y="2425289"/>
            <a:ext cx="3342857" cy="27650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EE28A2-9252-48DF-96E5-851318D60C87}"/>
              </a:ext>
            </a:extLst>
          </p:cNvPr>
          <p:cNvSpPr/>
          <p:nvPr/>
        </p:nvSpPr>
        <p:spPr>
          <a:xfrm>
            <a:off x="611560" y="1772816"/>
            <a:ext cx="576064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# Input Param</a:t>
            </a:r>
          </a:p>
          <a:p>
            <a:r>
              <a:rPr lang="fr-FR" sz="1400" dirty="0" err="1"/>
              <a:t>Sw</a:t>
            </a:r>
            <a:r>
              <a:rPr lang="fr-FR" sz="1400" dirty="0"/>
              <a:t> = 0.5   # Water saturation (-)</a:t>
            </a:r>
          </a:p>
          <a:p>
            <a:r>
              <a:rPr lang="fr-FR" sz="1400" dirty="0"/>
              <a:t>z = 1*1e-3 # </a:t>
            </a:r>
            <a:r>
              <a:rPr lang="fr-FR" sz="1400" dirty="0" err="1"/>
              <a:t>Depth</a:t>
            </a:r>
            <a:r>
              <a:rPr lang="fr-FR" sz="1400" dirty="0"/>
              <a:t> (m)</a:t>
            </a:r>
          </a:p>
          <a:p>
            <a:r>
              <a:rPr lang="fr-FR" sz="1400" b="1" dirty="0"/>
              <a:t># </a:t>
            </a:r>
            <a:r>
              <a:rPr lang="fr-FR" sz="1400" b="1" dirty="0" err="1"/>
              <a:t>Mineral</a:t>
            </a:r>
            <a:r>
              <a:rPr lang="fr-FR" sz="1400" b="1" dirty="0"/>
              <a:t> </a:t>
            </a:r>
            <a:r>
              <a:rPr lang="fr-FR" sz="1400" b="1" dirty="0" err="1"/>
              <a:t>properties</a:t>
            </a:r>
            <a:endParaRPr lang="fr-FR" sz="1400" b="1" dirty="0"/>
          </a:p>
          <a:p>
            <a:r>
              <a:rPr lang="fr-FR" sz="1400" dirty="0" err="1"/>
              <a:t>K_Qz</a:t>
            </a:r>
            <a:r>
              <a:rPr lang="fr-FR" sz="1400" dirty="0"/>
              <a:t> = 45     #</a:t>
            </a:r>
            <a:r>
              <a:rPr lang="fr-FR" sz="1400" dirty="0" err="1"/>
              <a:t>GPa</a:t>
            </a:r>
            <a:endParaRPr lang="fr-FR" sz="1400" dirty="0"/>
          </a:p>
          <a:p>
            <a:r>
              <a:rPr lang="fr-FR" sz="1400" dirty="0" err="1"/>
              <a:t>G_Qz</a:t>
            </a:r>
            <a:r>
              <a:rPr lang="fr-FR" sz="1400" dirty="0"/>
              <a:t> = 36     #</a:t>
            </a:r>
            <a:r>
              <a:rPr lang="fr-FR" sz="1400" dirty="0" err="1"/>
              <a:t>GPa</a:t>
            </a:r>
            <a:r>
              <a:rPr lang="fr-FR" sz="1400" dirty="0"/>
              <a:t> </a:t>
            </a:r>
          </a:p>
          <a:p>
            <a:r>
              <a:rPr lang="fr-FR" sz="1400" dirty="0" err="1"/>
              <a:t>rho_Qz</a:t>
            </a:r>
            <a:r>
              <a:rPr lang="fr-FR" sz="1400" dirty="0"/>
              <a:t> = 2.6  #g/cc</a:t>
            </a:r>
          </a:p>
          <a:p>
            <a:r>
              <a:rPr lang="fr-FR" sz="1400" dirty="0" err="1"/>
              <a:t>K_Ka</a:t>
            </a:r>
            <a:r>
              <a:rPr lang="fr-FR" sz="1400" dirty="0"/>
              <a:t> = 1.5    #</a:t>
            </a:r>
            <a:r>
              <a:rPr lang="fr-FR" sz="1400" dirty="0" err="1"/>
              <a:t>GPa</a:t>
            </a:r>
            <a:endParaRPr lang="fr-FR" sz="1400" dirty="0"/>
          </a:p>
          <a:p>
            <a:r>
              <a:rPr lang="fr-FR" sz="1400" dirty="0" err="1"/>
              <a:t>G_Ka</a:t>
            </a:r>
            <a:r>
              <a:rPr lang="fr-FR" sz="1400" dirty="0"/>
              <a:t> = 1.4    #</a:t>
            </a:r>
            <a:r>
              <a:rPr lang="fr-FR" sz="1400" dirty="0" err="1"/>
              <a:t>GPa</a:t>
            </a:r>
            <a:endParaRPr lang="fr-FR" sz="1400" dirty="0"/>
          </a:p>
          <a:p>
            <a:r>
              <a:rPr lang="fr-FR" sz="1400" dirty="0" err="1"/>
              <a:t>rho_Ka</a:t>
            </a:r>
            <a:r>
              <a:rPr lang="fr-FR" sz="1400" dirty="0"/>
              <a:t> = 1.58 #g/cc</a:t>
            </a:r>
          </a:p>
          <a:p>
            <a:r>
              <a:rPr lang="fr-FR" sz="1400" dirty="0" err="1"/>
              <a:t>f_Qz</a:t>
            </a:r>
            <a:r>
              <a:rPr lang="fr-FR" sz="1400" dirty="0"/>
              <a:t> = 1.0    #</a:t>
            </a:r>
            <a:r>
              <a:rPr lang="fr-FR" sz="1400" dirty="0" err="1"/>
              <a:t>unitless</a:t>
            </a:r>
            <a:endParaRPr lang="fr-FR" sz="1400" dirty="0"/>
          </a:p>
          <a:p>
            <a:r>
              <a:rPr lang="fr-FR" sz="1400" b="1" dirty="0"/>
              <a:t># </a:t>
            </a:r>
            <a:r>
              <a:rPr lang="fr-FR" sz="1400" b="1" dirty="0" err="1"/>
              <a:t>Fluid</a:t>
            </a:r>
            <a:r>
              <a:rPr lang="fr-FR" sz="1400" b="1" dirty="0"/>
              <a:t> </a:t>
            </a:r>
            <a:r>
              <a:rPr lang="fr-FR" sz="1400" b="1" dirty="0" err="1"/>
              <a:t>properties</a:t>
            </a:r>
            <a:endParaRPr lang="fr-FR" sz="1400" b="1" dirty="0"/>
          </a:p>
          <a:p>
            <a:r>
              <a:rPr lang="fr-FR" sz="1400" dirty="0" err="1"/>
              <a:t>Kw</a:t>
            </a:r>
            <a:r>
              <a:rPr lang="fr-FR" sz="1400" dirty="0"/>
              <a:t> = 2.3     #</a:t>
            </a:r>
            <a:r>
              <a:rPr lang="fr-FR" sz="1400" dirty="0" err="1"/>
              <a:t>GPa</a:t>
            </a:r>
            <a:endParaRPr lang="fr-FR" sz="1400" dirty="0"/>
          </a:p>
          <a:p>
            <a:r>
              <a:rPr lang="fr-FR" sz="1400" dirty="0" err="1"/>
              <a:t>rho_w</a:t>
            </a:r>
            <a:r>
              <a:rPr lang="fr-FR" sz="1400" dirty="0"/>
              <a:t> = 1.0  #g/cc</a:t>
            </a:r>
          </a:p>
          <a:p>
            <a:r>
              <a:rPr lang="fr-FR" sz="1400" dirty="0"/>
              <a:t>Ka = 1e-4    #</a:t>
            </a:r>
            <a:r>
              <a:rPr lang="fr-FR" sz="1400" dirty="0" err="1"/>
              <a:t>GPa</a:t>
            </a:r>
            <a:endParaRPr lang="fr-FR" sz="1400" dirty="0"/>
          </a:p>
          <a:p>
            <a:r>
              <a:rPr lang="fr-FR" sz="1400" dirty="0" err="1"/>
              <a:t>rho_a</a:t>
            </a:r>
            <a:r>
              <a:rPr lang="fr-FR" sz="1400" dirty="0"/>
              <a:t> = 1e-3 #g/cc</a:t>
            </a:r>
          </a:p>
          <a:p>
            <a:r>
              <a:rPr lang="fr-FR" sz="1400" b="1" dirty="0"/>
              <a:t># Rock matrix </a:t>
            </a:r>
            <a:r>
              <a:rPr lang="fr-FR" sz="1400" b="1" dirty="0" err="1"/>
              <a:t>properties</a:t>
            </a:r>
            <a:endParaRPr lang="fr-FR" sz="1400" b="1" dirty="0"/>
          </a:p>
          <a:p>
            <a:r>
              <a:rPr lang="fr-FR" sz="1400" dirty="0"/>
              <a:t>phi = </a:t>
            </a:r>
            <a:r>
              <a:rPr lang="fr-FR" sz="1400" dirty="0" err="1"/>
              <a:t>np.linspace</a:t>
            </a:r>
            <a:r>
              <a:rPr lang="fr-FR" sz="1400" dirty="0"/>
              <a:t>(0,0.45,100)</a:t>
            </a:r>
          </a:p>
          <a:p>
            <a:r>
              <a:rPr lang="fr-FR" sz="1400" dirty="0">
                <a:solidFill>
                  <a:srgbClr val="FF0000"/>
                </a:solidFill>
              </a:rPr>
              <a:t>C = 6     #Coordination </a:t>
            </a:r>
            <a:r>
              <a:rPr lang="fr-FR" sz="1400" dirty="0" err="1">
                <a:solidFill>
                  <a:srgbClr val="FF0000"/>
                </a:solidFill>
              </a:rPr>
              <a:t>number</a:t>
            </a:r>
            <a:r>
              <a:rPr lang="fr-FR" sz="1400" dirty="0">
                <a:solidFill>
                  <a:srgbClr val="FF0000"/>
                </a:solidFill>
              </a:rPr>
              <a:t> - Esperance Sand (</a:t>
            </a:r>
            <a:r>
              <a:rPr lang="fr-FR" sz="1400" dirty="0" err="1">
                <a:solidFill>
                  <a:srgbClr val="FF0000"/>
                </a:solidFill>
              </a:rPr>
              <a:t>Solazzi</a:t>
            </a:r>
            <a:r>
              <a:rPr lang="fr-FR" sz="1400" dirty="0">
                <a:solidFill>
                  <a:srgbClr val="FF0000"/>
                </a:solidFill>
              </a:rPr>
              <a:t> et al., JGR 2021)</a:t>
            </a:r>
          </a:p>
          <a:p>
            <a:r>
              <a:rPr lang="fr-FR" sz="1400" dirty="0">
                <a:solidFill>
                  <a:srgbClr val="FF0000"/>
                </a:solidFill>
              </a:rPr>
              <a:t>FC = 0.1  #Friction coefficient - Esperance Sand (</a:t>
            </a:r>
            <a:r>
              <a:rPr lang="fr-FR" sz="1400" dirty="0" err="1">
                <a:solidFill>
                  <a:srgbClr val="FF0000"/>
                </a:solidFill>
              </a:rPr>
              <a:t>Solazzi</a:t>
            </a:r>
            <a:r>
              <a:rPr lang="fr-FR" sz="1400" dirty="0">
                <a:solidFill>
                  <a:srgbClr val="FF0000"/>
                </a:solidFill>
              </a:rPr>
              <a:t> et al., JGR 2021)</a:t>
            </a:r>
          </a:p>
          <a:p>
            <a:r>
              <a:rPr lang="fr-FR" sz="1400" dirty="0" err="1"/>
              <a:t>Swr</a:t>
            </a:r>
            <a:r>
              <a:rPr lang="fr-FR" sz="1400" dirty="0"/>
              <a:t> = 0.2 #</a:t>
            </a:r>
            <a:r>
              <a:rPr lang="fr-FR" sz="1400" dirty="0" err="1"/>
              <a:t>Residual</a:t>
            </a:r>
            <a:r>
              <a:rPr lang="fr-FR" sz="1400" dirty="0"/>
              <a:t> water saturation (to </a:t>
            </a:r>
            <a:r>
              <a:rPr lang="fr-FR" sz="1400" dirty="0" err="1"/>
              <a:t>confirm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Thomas)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064718C5-84A6-4D98-83AB-C7BF75DF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825941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Modified Walton vs Hertz-Mindlin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A383-D4D1-49DB-954E-EA5B5B4B8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AU" sz="2400"/>
              <a:t>Predicted velocities at the surface (1 cm depth) are too low?</a:t>
            </a:r>
          </a:p>
          <a:p>
            <a:pPr lvl="1"/>
            <a:r>
              <a:rPr lang="en-AU" sz="2000"/>
              <a:t>Velocities should be around 150 m/s at the surface or at 17 cm depth?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95EE88F-A606-4534-AC51-CBA8F4F85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924944"/>
            <a:ext cx="3400635" cy="27650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41E4E6-4606-4A06-BB4D-548769C01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46" y="2924944"/>
            <a:ext cx="3400635" cy="2765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008A89A-268E-4080-BAC5-1AB7C565272E}"/>
                  </a:ext>
                </a:extLst>
              </p:cNvPr>
              <p:cNvSpPr txBox="1"/>
              <p:nvPr/>
            </p:nvSpPr>
            <p:spPr>
              <a:xfrm>
                <a:off x="2311402" y="2647945"/>
                <a:ext cx="10050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0" smtClean="0">
                          <a:latin typeface="Cambria Math" panose="02040503050406030204" pitchFamily="18" charset="0"/>
                        </a:rPr>
                        <m:t>cm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008A89A-268E-4080-BAC5-1AB7C5652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02" y="2647945"/>
                <a:ext cx="1005019" cy="276999"/>
              </a:xfrm>
              <a:prstGeom prst="rect">
                <a:avLst/>
              </a:prstGeom>
              <a:blipFill>
                <a:blip r:embed="rId5"/>
                <a:stretch>
                  <a:fillRect l="-3030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AA9CB6C-6CD7-401A-8281-9DC8ACCB8E44}"/>
                  </a:ext>
                </a:extLst>
              </p:cNvPr>
              <p:cNvSpPr txBox="1"/>
              <p:nvPr/>
            </p:nvSpPr>
            <p:spPr>
              <a:xfrm>
                <a:off x="5991450" y="2647945"/>
                <a:ext cx="1139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𝟏𝟕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i="0" smtClean="0">
                          <a:latin typeface="Cambria Math" panose="02040503050406030204" pitchFamily="18" charset="0"/>
                        </a:rPr>
                        <m:t>cm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AA9CB6C-6CD7-401A-8281-9DC8ACCB8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450" y="2647945"/>
                <a:ext cx="1139736" cy="276999"/>
              </a:xfrm>
              <a:prstGeom prst="rect">
                <a:avLst/>
              </a:prstGeom>
              <a:blipFill>
                <a:blip r:embed="rId6"/>
                <a:stretch>
                  <a:fillRect l="-2674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891375A-4B1D-45E3-AC74-F09ED5FF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011698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544E40E-23CD-4F2B-8426-0EB36C7ED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97201"/>
            <a:ext cx="6298413" cy="5384127"/>
          </a:xfr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9AD1561E-EEA1-4BD3-B18D-73F9517F7FB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3466728" cy="621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Saturation Profiles</a:t>
            </a:r>
            <a:endParaRPr lang="en-AU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03B4F8A-5E51-46DA-B19C-2B0B73F5130C}"/>
              </a:ext>
            </a:extLst>
          </p:cNvPr>
          <p:cNvCxnSpPr>
            <a:cxnSpLocks/>
          </p:cNvCxnSpPr>
          <p:nvPr/>
        </p:nvCxnSpPr>
        <p:spPr>
          <a:xfrm>
            <a:off x="7020272" y="4077072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3550CAB-800B-4E0D-A0FC-821FD2C3B3EA}"/>
              </a:ext>
            </a:extLst>
          </p:cNvPr>
          <p:cNvSpPr txBox="1"/>
          <p:nvPr/>
        </p:nvSpPr>
        <p:spPr>
          <a:xfrm>
            <a:off x="7254552" y="3846239"/>
            <a:ext cx="154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saturation for the time interval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4EF07D6-7F8D-48AF-9988-209B3A1A68D1}"/>
              </a:ext>
            </a:extLst>
          </p:cNvPr>
          <p:cNvCxnSpPr>
            <a:cxnSpLocks/>
          </p:cNvCxnSpPr>
          <p:nvPr/>
        </p:nvCxnSpPr>
        <p:spPr>
          <a:xfrm>
            <a:off x="7020272" y="4437112"/>
            <a:ext cx="2160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0DE238C-2013-4650-81A4-467A1BD4FB7F}"/>
              </a:ext>
            </a:extLst>
          </p:cNvPr>
          <p:cNvSpPr txBox="1"/>
          <p:nvPr/>
        </p:nvSpPr>
        <p:spPr>
          <a:xfrm>
            <a:off x="7254552" y="4298612"/>
            <a:ext cx="1547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Water table depth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6FE2990-3A10-4924-A123-0AAA054CD309}"/>
              </a:ext>
            </a:extLst>
          </p:cNvPr>
          <p:cNvCxnSpPr>
            <a:cxnSpLocks/>
          </p:cNvCxnSpPr>
          <p:nvPr/>
        </p:nvCxnSpPr>
        <p:spPr>
          <a:xfrm>
            <a:off x="7020272" y="3630216"/>
            <a:ext cx="21602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E3F4A4F-3151-45B0-8FFA-B83F1BA25975}"/>
              </a:ext>
            </a:extLst>
          </p:cNvPr>
          <p:cNvSpPr txBox="1"/>
          <p:nvPr/>
        </p:nvSpPr>
        <p:spPr>
          <a:xfrm>
            <a:off x="7254552" y="3399383"/>
            <a:ext cx="154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Saturation for a given time sample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30EEE88-0A65-41B1-9EE5-088F8E29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55960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3EA1DF9-49EB-4C77-AFB8-9A1C3DBC5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997200"/>
            <a:ext cx="6300136" cy="5385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DC1DD4B-6682-4E4A-A5D2-9CABEDBC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466728" cy="621217"/>
          </a:xfrm>
        </p:spPr>
        <p:txBody>
          <a:bodyPr>
            <a:normAutofit fontScale="90000"/>
          </a:bodyPr>
          <a:lstStyle/>
          <a:p>
            <a:r>
              <a:rPr lang="en-AU" dirty="0"/>
              <a:t>Saturation Profiles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9A854-58C3-4967-81C8-DD3649CA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EEA830F-F059-43A0-876E-A0BFD6F5A39A}"/>
                  </a:ext>
                </a:extLst>
              </p:cNvPr>
              <p:cNvSpPr txBox="1"/>
              <p:nvPr/>
            </p:nvSpPr>
            <p:spPr>
              <a:xfrm rot="19544455">
                <a:off x="1079145" y="2685567"/>
                <a:ext cx="774537" cy="292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solidFill>
                              <a:srgbClr val="5D5D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 smtClean="0">
                            <a:solidFill>
                              <a:srgbClr val="5D5D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200" b="0" i="1" smtClean="0">
                            <a:solidFill>
                              <a:srgbClr val="5D5D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</m:oMath>
                </a14:m>
                <a:r>
                  <a:rPr lang="fr-FR" sz="1200" dirty="0">
                    <a:solidFill>
                      <a:srgbClr val="5D5DFF"/>
                    </a:solidFill>
                  </a:rPr>
                  <a:t> </a:t>
                </a:r>
                <a:r>
                  <a:rPr lang="fr-FR" sz="1200" dirty="0">
                    <a:solidFill>
                      <a:srgbClr val="5D5D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  <a:endParaRPr lang="fr-FR" sz="1200" dirty="0">
                  <a:solidFill>
                    <a:srgbClr val="5D5D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EEA830F-F059-43A0-876E-A0BFD6F5A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44455">
                <a:off x="1079145" y="2685567"/>
                <a:ext cx="774537" cy="292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386418A-F2D2-4784-AD97-9E11AE9552FA}"/>
              </a:ext>
            </a:extLst>
          </p:cNvPr>
          <p:cNvCxnSpPr>
            <a:cxnSpLocks/>
          </p:cNvCxnSpPr>
          <p:nvPr/>
        </p:nvCxnSpPr>
        <p:spPr>
          <a:xfrm flipV="1">
            <a:off x="1331640" y="2780928"/>
            <a:ext cx="503704" cy="338704"/>
          </a:xfrm>
          <a:prstGeom prst="straightConnector1">
            <a:avLst/>
          </a:prstGeom>
          <a:ln>
            <a:solidFill>
              <a:srgbClr val="5D5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6C0043C-9310-4A1D-A1D2-F9EAACFA9E32}"/>
              </a:ext>
            </a:extLst>
          </p:cNvPr>
          <p:cNvCxnSpPr>
            <a:cxnSpLocks/>
          </p:cNvCxnSpPr>
          <p:nvPr/>
        </p:nvCxnSpPr>
        <p:spPr>
          <a:xfrm>
            <a:off x="7020272" y="4077072"/>
            <a:ext cx="2160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29231151-B52B-4C7B-9321-4A4FA354B0BE}"/>
              </a:ext>
            </a:extLst>
          </p:cNvPr>
          <p:cNvSpPr txBox="1"/>
          <p:nvPr/>
        </p:nvSpPr>
        <p:spPr>
          <a:xfrm>
            <a:off x="7254552" y="3846239"/>
            <a:ext cx="154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saturation for the time interval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A724F6-1552-4E3E-A5B0-42DD61D88985}"/>
              </a:ext>
            </a:extLst>
          </p:cNvPr>
          <p:cNvCxnSpPr>
            <a:cxnSpLocks/>
          </p:cNvCxnSpPr>
          <p:nvPr/>
        </p:nvCxnSpPr>
        <p:spPr>
          <a:xfrm>
            <a:off x="7020272" y="4437112"/>
            <a:ext cx="2160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8CA233E-DC88-4570-B8AB-B20763740CF6}"/>
              </a:ext>
            </a:extLst>
          </p:cNvPr>
          <p:cNvSpPr txBox="1"/>
          <p:nvPr/>
        </p:nvSpPr>
        <p:spPr>
          <a:xfrm>
            <a:off x="7254552" y="4298612"/>
            <a:ext cx="1547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Water table depth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592F202-A589-47F4-8EF0-BB5EF3B95817}"/>
              </a:ext>
            </a:extLst>
          </p:cNvPr>
          <p:cNvCxnSpPr>
            <a:cxnSpLocks/>
          </p:cNvCxnSpPr>
          <p:nvPr/>
        </p:nvCxnSpPr>
        <p:spPr>
          <a:xfrm>
            <a:off x="7020272" y="3630216"/>
            <a:ext cx="21602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0BA63122-D694-4065-AE11-A3FB5B3CBA78}"/>
              </a:ext>
            </a:extLst>
          </p:cNvPr>
          <p:cNvSpPr txBox="1"/>
          <p:nvPr/>
        </p:nvSpPr>
        <p:spPr>
          <a:xfrm>
            <a:off x="7254552" y="3399383"/>
            <a:ext cx="154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Saturation for a given time sample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699432A-EF25-414F-9F4A-CFC2DCF560DD}"/>
              </a:ext>
            </a:extLst>
          </p:cNvPr>
          <p:cNvCxnSpPr>
            <a:cxnSpLocks/>
          </p:cNvCxnSpPr>
          <p:nvPr/>
        </p:nvCxnSpPr>
        <p:spPr>
          <a:xfrm>
            <a:off x="7020272" y="4825555"/>
            <a:ext cx="216024" cy="0"/>
          </a:xfrm>
          <a:prstGeom prst="line">
            <a:avLst/>
          </a:prstGeom>
          <a:ln w="6350">
            <a:solidFill>
              <a:srgbClr val="6980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A7EA31A-62BD-4662-B538-555ECFCCBC6B}"/>
                  </a:ext>
                </a:extLst>
              </p:cNvPr>
              <p:cNvSpPr txBox="1"/>
              <p:nvPr/>
            </p:nvSpPr>
            <p:spPr>
              <a:xfrm>
                <a:off x="7254552" y="4594722"/>
                <a:ext cx="1547664" cy="1045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dirty="0">
                    <a:solidFill>
                      <a:srgbClr val="6980F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Saturation predicted using VG model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fr-FR" sz="1200">
                        <a:solidFill>
                          <a:srgbClr val="6980F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=[0.1;1;10]</m:t>
                    </m:r>
                  </m:oMath>
                </a14:m>
                <a:r>
                  <a:rPr lang="en-AU" sz="1200" dirty="0">
                    <a:solidFill>
                      <a:srgbClr val="6980F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𝑣𝑔</m:t>
                        </m:r>
                      </m:sub>
                    </m:sSub>
                    <m:r>
                      <a:rPr lang="fr-FR" sz="1200" b="0" i="1" smtClean="0">
                        <a:solidFill>
                          <a:srgbClr val="6980F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=1.82</m:t>
                    </m:r>
                  </m:oMath>
                </a14:m>
                <a:r>
                  <a:rPr lang="en-AU" sz="1200" dirty="0">
                    <a:solidFill>
                      <a:srgbClr val="6980F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1200" b="0" i="1" smtClean="0">
                            <a:solidFill>
                              <a:srgbClr val="6980F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𝑤𝑟</m:t>
                        </m:r>
                      </m:sub>
                    </m:sSub>
                    <m:r>
                      <a:rPr lang="fr-FR" sz="1200" i="1">
                        <a:solidFill>
                          <a:srgbClr val="6980F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solidFill>
                          <a:srgbClr val="6980F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0.15</m:t>
                    </m:r>
                  </m:oMath>
                </a14:m>
                <a:r>
                  <a:rPr lang="en-AU" sz="1200" dirty="0">
                    <a:solidFill>
                      <a:srgbClr val="6980F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A7EA31A-62BD-4662-B538-555ECFCCB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552" y="4594722"/>
                <a:ext cx="1547664" cy="1045799"/>
              </a:xfrm>
              <a:prstGeom prst="rect">
                <a:avLst/>
              </a:prstGeom>
              <a:blipFill>
                <a:blip r:embed="rId5"/>
                <a:stretch>
                  <a:fillRect t="-1170" r="-23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932489-8C13-4830-A41C-8CAECABF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216798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40A45D2-7901-4830-A035-B60FA664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Appendix : Hertz-</a:t>
            </a:r>
            <a:r>
              <a:rPr lang="fr-FR" sz="3600" dirty="0" err="1"/>
              <a:t>Mindlin</a:t>
            </a:r>
            <a:r>
              <a:rPr lang="fr-FR" sz="3600" dirty="0"/>
              <a:t> model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AD1DDBB-6C5A-440C-85A2-4E3F252B3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0A7BB6-6D59-4093-B76F-A3C1E6EA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BA4AE5C-AF5B-49F4-A3ED-B529ED37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558017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2" y="957834"/>
            <a:ext cx="7751999" cy="670966"/>
          </a:xfrm>
        </p:spPr>
        <p:txBody>
          <a:bodyPr>
            <a:normAutofit fontScale="90000"/>
          </a:bodyPr>
          <a:lstStyle/>
          <a:p>
            <a:r>
              <a:rPr lang="en-US" dirty="0"/>
              <a:t>Hertz-</a:t>
            </a:r>
            <a:r>
              <a:rPr lang="en-US" dirty="0" err="1"/>
              <a:t>Mindlin</a:t>
            </a:r>
            <a:r>
              <a:rPr lang="en-US" dirty="0"/>
              <a:t> model – </a:t>
            </a:r>
            <a:r>
              <a:rPr lang="en-US" sz="2000" i="1" dirty="0"/>
              <a:t>Contact </a:t>
            </a:r>
            <a:r>
              <a:rPr lang="en-US" sz="2000" i="1" dirty="0" err="1"/>
              <a:t>stiffnesses</a:t>
            </a:r>
            <a:r>
              <a:rPr lang="en-US" sz="2000" i="1" dirty="0"/>
              <a:t> and effective moduli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001" y="1828800"/>
                <a:ext cx="6534288" cy="37338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Effective elastic properties of normal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tangential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contact </a:t>
                </a:r>
                <a:r>
                  <a:rPr lang="en-US" dirty="0" err="1"/>
                  <a:t>stiffnesses</a:t>
                </a:r>
                <a:r>
                  <a:rPr lang="en-US" dirty="0"/>
                  <a:t> of a two-particle combination: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𝜕𝛿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201613" lvl="1" indent="0">
                  <a:buNone/>
                </a:pPr>
                <a:r>
                  <a:rPr lang="en-US" dirty="0"/>
                  <a:t>where:</a:t>
                </a:r>
              </a:p>
              <a:p>
                <a:pPr marL="679450" lvl="2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are the normal and tangential forces;</a:t>
                </a:r>
              </a:p>
              <a:p>
                <a:pPr marL="679450" lvl="2" indent="-285750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𝜏</m:t>
                    </m:r>
                  </m:oMath>
                </a14:m>
                <a:r>
                  <a:rPr lang="en-US" dirty="0"/>
                  <a:t> are the normal and tangential displacements.</a:t>
                </a:r>
              </a:p>
              <a:p>
                <a:pPr marL="285750" indent="-285750"/>
                <a:r>
                  <a:rPr lang="en-US" dirty="0"/>
                  <a:t>For a random sphere packing, effective bulk and shear moduli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/>
                  <a:t> are expressed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(1−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12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1−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20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+1.5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201613" lvl="1" indent="0">
                  <a:buNone/>
                </a:pPr>
                <a:r>
                  <a:rPr lang="en-US" dirty="0"/>
                  <a:t>where:</a:t>
                </a:r>
              </a:p>
              <a:p>
                <a:pPr marL="679450" lvl="2" indent="-285750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𝜙</m:t>
                    </m:r>
                  </m:oMath>
                </a14:m>
                <a:r>
                  <a:rPr lang="en-US" dirty="0"/>
                  <a:t> is the porosity;</a:t>
                </a:r>
              </a:p>
              <a:p>
                <a:pPr marL="679450" lvl="2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/>
                  <a:t> is the coordination number;</a:t>
                </a:r>
              </a:p>
              <a:p>
                <a:pPr marL="679450" lvl="2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the sphere radius.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001" y="1828800"/>
                <a:ext cx="6534288" cy="3733800"/>
              </a:xfrm>
              <a:blipFill>
                <a:blip r:embed="rId3"/>
                <a:stretch>
                  <a:fillRect l="-653" t="-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40" y="2209800"/>
            <a:ext cx="279926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2C9AC3-B984-43AB-AC54-FBF6976C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7A7085A-DA5C-4D1D-8292-5DB8EEBE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911163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2" y="957834"/>
            <a:ext cx="7751999" cy="670966"/>
          </a:xfrm>
        </p:spPr>
        <p:txBody>
          <a:bodyPr/>
          <a:lstStyle/>
          <a:p>
            <a:r>
              <a:rPr lang="en-US" dirty="0"/>
              <a:t>Hertz-</a:t>
            </a:r>
            <a:r>
              <a:rPr lang="en-US" dirty="0" err="1"/>
              <a:t>Mindlin</a:t>
            </a:r>
            <a:r>
              <a:rPr lang="en-US" dirty="0"/>
              <a:t> model – </a:t>
            </a:r>
            <a:r>
              <a:rPr lang="en-US" sz="2000" i="1" dirty="0"/>
              <a:t>Hertz model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000" y="1828800"/>
                <a:ext cx="6837600" cy="37338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The Hertz model describes the normal compression of two identical spheres when a hydrostatic confining pressure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/>
                  <a:t> is applied to a random, identical-sphere packing.</a:t>
                </a:r>
              </a:p>
              <a:p>
                <a:r>
                  <a:rPr lang="en-US" dirty="0"/>
                  <a:t>The normal force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(1−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normal stiffness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247650" lvl="1" indent="0">
                  <a:buNone/>
                </a:pPr>
                <a:r>
                  <a:rPr lang="en-US" dirty="0"/>
                  <a:t>where: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𝜈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dirty="0"/>
                  <a:t> is the radius of the contact area,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𝜈</m:t>
                    </m:r>
                  </m:oMath>
                </a14:m>
                <a:r>
                  <a:rPr lang="en-US" dirty="0"/>
                  <a:t> are the shear modulus and Poisson’s ratio of the grain material.</a:t>
                </a:r>
              </a:p>
              <a:p>
                <a:r>
                  <a:rPr lang="en-US" dirty="0"/>
                  <a:t>The effective bulk modulus of a dry, random, identical-sphere packing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/>
                                  </a:rPr>
                                  <m:t>18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000" y="1828800"/>
                <a:ext cx="6837600" cy="3733800"/>
              </a:xfrm>
              <a:blipFill>
                <a:blip r:embed="rId3"/>
                <a:stretch>
                  <a:fillRect l="-624" t="-2121" r="-11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46EB9F-2E76-4ECE-8852-C10D6C4B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7FA493B-B88F-494E-9D5B-BD3151F9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781220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2" y="957834"/>
            <a:ext cx="7751999" cy="670966"/>
          </a:xfrm>
        </p:spPr>
        <p:txBody>
          <a:bodyPr/>
          <a:lstStyle/>
          <a:p>
            <a:r>
              <a:rPr lang="en-US" dirty="0"/>
              <a:t>Hertz-</a:t>
            </a:r>
            <a:r>
              <a:rPr lang="en-US" dirty="0" err="1"/>
              <a:t>Mindlin</a:t>
            </a:r>
            <a:r>
              <a:rPr lang="en-US" dirty="0"/>
              <a:t> model – </a:t>
            </a:r>
            <a:r>
              <a:rPr lang="en-US" sz="2000" i="1" dirty="0"/>
              <a:t>Contribution of </a:t>
            </a:r>
            <a:r>
              <a:rPr lang="en-US" sz="2000" i="1" dirty="0" err="1"/>
              <a:t>Mindlin</a:t>
            </a:r>
            <a:r>
              <a:rPr lang="en-US" sz="2000" i="1" dirty="0"/>
              <a:t> (1949)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000" y="1828800"/>
                <a:ext cx="6913800" cy="373380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Mindlin (1949) shows that if the spheres are first pressed together and a tangential force is applied </a:t>
                </a:r>
                <a:r>
                  <a:rPr lang="en-US" b="1" i="1" dirty="0"/>
                  <a:t>afterward</a:t>
                </a:r>
                <a:r>
                  <a:rPr lang="en-US" dirty="0"/>
                  <a:t>, slip may occur at the edges of the contact.</a:t>
                </a:r>
              </a:p>
              <a:p>
                <a:r>
                  <a:rPr lang="en-US" dirty="0"/>
                  <a:t>The extent of the slip depends on the coefficient of friction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en-US" dirty="0"/>
                  <a:t> between the spheres in contact. </a:t>
                </a:r>
              </a:p>
              <a:p>
                <a:r>
                  <a:rPr lang="en-US" dirty="0"/>
                  <a:t>The shear stiffness is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8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𝜂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1/3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201613" lvl="1" indent="0">
                  <a:buNone/>
                </a:pPr>
                <a:r>
                  <a:rPr lang="en-US" dirty="0"/>
                  <a:t>where:</a:t>
                </a:r>
              </a:p>
              <a:p>
                <a:pPr marL="679450" lvl="2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/>
                  <a:t> is the radius of the contact area,</a:t>
                </a:r>
              </a:p>
              <a:p>
                <a:pPr marL="679450" lvl="2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the normal and tangential forces applied to the spheres,</a:t>
                </a:r>
              </a:p>
              <a:p>
                <a:pPr marL="679450" lvl="2" indent="-285750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𝜈</m:t>
                    </m:r>
                  </m:oMath>
                </a14:m>
                <a:r>
                  <a:rPr lang="en-US" dirty="0"/>
                  <a:t> are the shear modulus and Poisson’s ratio of the grains.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000" y="1828800"/>
                <a:ext cx="6913800" cy="3733800"/>
              </a:xfrm>
              <a:blipFill>
                <a:blip r:embed="rId3"/>
                <a:stretch>
                  <a:fillRect l="-1057" t="-2773" b="-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BE5446-CB01-4A99-9808-66D8C8A8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04BF99C-F2B3-4B02-AE33-AC9D6AA8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4289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2" y="957834"/>
            <a:ext cx="7751999" cy="670966"/>
          </a:xfrm>
        </p:spPr>
        <p:txBody>
          <a:bodyPr/>
          <a:lstStyle/>
          <a:p>
            <a:r>
              <a:rPr lang="en-US" dirty="0"/>
              <a:t>Hertz-</a:t>
            </a:r>
            <a:r>
              <a:rPr lang="en-US" dirty="0" err="1"/>
              <a:t>Mindlin</a:t>
            </a:r>
            <a:r>
              <a:rPr lang="en-US" dirty="0"/>
              <a:t> model – </a:t>
            </a:r>
            <a:r>
              <a:rPr lang="en-US" sz="2000" i="1" dirty="0"/>
              <a:t>Contribution of </a:t>
            </a:r>
            <a:r>
              <a:rPr lang="en-US" sz="2000" i="1" dirty="0" err="1"/>
              <a:t>Mindlin</a:t>
            </a:r>
            <a:r>
              <a:rPr lang="en-US" sz="2000" i="1" dirty="0"/>
              <a:t> (1949)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000" y="1828800"/>
                <a:ext cx="6913800" cy="37338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For acoustic wave propagation, the normal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due to the overburden pressure is much larger than the tangential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generated by the propagating wave, hence: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8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</m:den>
                    </m:f>
                  </m:oMath>
                </a14:m>
                <a:r>
                  <a:rPr lang="en-US" dirty="0"/>
                  <a:t> (same as Hertz).</a:t>
                </a:r>
              </a:p>
              <a:p>
                <a:r>
                  <a:rPr lang="en-US" dirty="0"/>
                  <a:t>The effective shear modulus of a dry, random, identical-sphere packing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5−4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5(2−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effective bulk modulus of a dry, random, identical-sphere remains the same as the one given by Hertz theory: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18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000" y="1828800"/>
                <a:ext cx="6913800" cy="3733800"/>
              </a:xfrm>
              <a:blipFill>
                <a:blip r:embed="rId3"/>
                <a:stretch>
                  <a:fillRect l="-793" t="-2284" r="-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9747" y="5762600"/>
            <a:ext cx="7543800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The Hertz–</a:t>
            </a:r>
            <a:r>
              <a:rPr lang="en-US" sz="1600" dirty="0" err="1"/>
              <a:t>Mindlin</a:t>
            </a:r>
            <a:r>
              <a:rPr lang="en-US" sz="1600" dirty="0"/>
              <a:t> model can be used to describe the properties of </a:t>
            </a:r>
            <a:r>
              <a:rPr lang="en-US" sz="1600" dirty="0" err="1"/>
              <a:t>precompacted</a:t>
            </a:r>
            <a:r>
              <a:rPr lang="en-US" sz="1600" dirty="0"/>
              <a:t> granular rocks.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7A8E2E-6962-494B-8D0E-648F562E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A6267F4-0945-4705-BBEC-4F8E9FEE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507368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2" y="957834"/>
            <a:ext cx="7751999" cy="670966"/>
          </a:xfrm>
        </p:spPr>
        <p:txBody>
          <a:bodyPr/>
          <a:lstStyle/>
          <a:p>
            <a:r>
              <a:rPr lang="en-US" dirty="0"/>
              <a:t>Hertz-</a:t>
            </a:r>
            <a:r>
              <a:rPr lang="en-US" dirty="0" err="1"/>
              <a:t>Mindlin</a:t>
            </a:r>
            <a:r>
              <a:rPr lang="en-US" dirty="0"/>
              <a:t> model – </a:t>
            </a:r>
            <a:r>
              <a:rPr lang="en-US" sz="2000" i="1" dirty="0"/>
              <a:t>Frictionless spheres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000" y="1828800"/>
                <a:ext cx="6913800" cy="37338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In the case of absolutely frictionless spheres, </a:t>
                </a:r>
              </a:p>
              <a:p>
                <a:pPr lvl="1"/>
                <a:r>
                  <a:rPr lang="en-US" dirty="0"/>
                  <a:t>the friction coefficient tends to 0: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𝜂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the tangential stiffness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tends to 0.</a:t>
                </a:r>
              </a:p>
              <a:p>
                <a:r>
                  <a:rPr lang="en-US" dirty="0"/>
                  <a:t>The effective bulk and shear moduli of the packing become: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𝐶</m:t>
                        </m:r>
                        <m:r>
                          <a:rPr lang="en-US" i="1">
                            <a:latin typeface="Cambria Math"/>
                          </a:rPr>
                          <m:t>(1−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12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𝑅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𝑒𝑓𝑓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1−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/>
                          </a:rPr>
                          <m:t>20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𝑅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can still be expressed using Hertz model. Hence, for a pack of frictionless spheres: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18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𝜈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5(2−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000" y="1828800"/>
                <a:ext cx="6913800" cy="3733800"/>
              </a:xfrm>
              <a:blipFill>
                <a:blip r:embed="rId3"/>
                <a:stretch>
                  <a:fillRect l="-793" t="-2284" r="-7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FBD7EF-9045-4DC1-A4BF-0061947E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59</a:t>
            </a:fld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F83F314-4187-4679-BE5F-773606F7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00977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A892C-121C-425B-8BB7-DA602616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Grain Properties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8C4072-51C1-443F-AE39-E3B9F362F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98742"/>
          </a:xfrm>
        </p:spPr>
        <p:txBody>
          <a:bodyPr>
            <a:normAutofit/>
          </a:bodyPr>
          <a:lstStyle/>
          <a:p>
            <a:r>
              <a:rPr lang="en-US" sz="2000" dirty="0"/>
              <a:t>Solid grain elastic properties computed using Hill’s average (average of Voigt and Reuss bounds):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01B769-08C2-4946-A666-37EFAD3D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6BA446-5E46-4CB6-82DB-83F860539564}"/>
                  </a:ext>
                </a:extLst>
              </p:cNvPr>
              <p:cNvSpPr/>
              <p:nvPr/>
            </p:nvSpPr>
            <p:spPr>
              <a:xfrm>
                <a:off x="827584" y="2402203"/>
                <a:ext cx="3147080" cy="874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nary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6BA446-5E46-4CB6-82DB-83F860539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02203"/>
                <a:ext cx="3147080" cy="874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543E705-E71F-4E4C-9227-8124D110FC7C}"/>
                  </a:ext>
                </a:extLst>
              </p:cNvPr>
              <p:cNvSpPr/>
              <p:nvPr/>
            </p:nvSpPr>
            <p:spPr>
              <a:xfrm>
                <a:off x="827584" y="3385781"/>
                <a:ext cx="3104953" cy="874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nary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543E705-E71F-4E4C-9227-8124D110F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385781"/>
                <a:ext cx="3104953" cy="874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7B88830-D341-4384-804B-60E017D06455}"/>
                  </a:ext>
                </a:extLst>
              </p:cNvPr>
              <p:cNvSpPr txBox="1"/>
              <p:nvPr/>
            </p:nvSpPr>
            <p:spPr>
              <a:xfrm>
                <a:off x="5076056" y="2304654"/>
                <a:ext cx="2952328" cy="2055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constituents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fraction of the </a:t>
                </a:r>
                <a:r>
                  <a:rPr lang="en-US" i="1" dirty="0" err="1"/>
                  <a:t>i</a:t>
                </a:r>
                <a:r>
                  <a:rPr lang="en-US" i="1" baseline="30000" dirty="0" err="1"/>
                  <a:t>th</a:t>
                </a:r>
                <a:r>
                  <a:rPr lang="en-US" dirty="0"/>
                  <a:t> constituent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: bulk and shear moduli of the </a:t>
                </a:r>
                <a:r>
                  <a:rPr lang="en-US" i="1" dirty="0" err="1"/>
                  <a:t>i</a:t>
                </a:r>
                <a:r>
                  <a:rPr lang="en-US" i="1" baseline="30000" dirty="0" err="1"/>
                  <a:t>th</a:t>
                </a:r>
                <a:r>
                  <a:rPr lang="en-US" dirty="0"/>
                  <a:t> constituent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: density of the </a:t>
                </a:r>
                <a:r>
                  <a:rPr lang="en-US" i="1" dirty="0" err="1"/>
                  <a:t>i</a:t>
                </a:r>
                <a:r>
                  <a:rPr lang="en-US" i="1" baseline="30000" dirty="0" err="1"/>
                  <a:t>th</a:t>
                </a:r>
                <a:r>
                  <a:rPr lang="en-US" dirty="0"/>
                  <a:t> constituent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7B88830-D341-4384-804B-60E017D06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2304654"/>
                <a:ext cx="2952328" cy="2055691"/>
              </a:xfrm>
              <a:prstGeom prst="rect">
                <a:avLst/>
              </a:prstGeom>
              <a:blipFill>
                <a:blip r:embed="rId5"/>
                <a:stretch>
                  <a:fillRect l="-1860" t="-1484" b="-38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BE111A5-2B16-4E77-BEBD-D4A2965D8025}"/>
              </a:ext>
            </a:extLst>
          </p:cNvPr>
          <p:cNvSpPr txBox="1">
            <a:spLocks/>
          </p:cNvSpPr>
          <p:nvPr/>
        </p:nvSpPr>
        <p:spPr>
          <a:xfrm>
            <a:off x="457200" y="4658428"/>
            <a:ext cx="8229600" cy="1198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 3" pitchFamily="18" charset="2"/>
              <a:buChar char="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&gt;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Density computed using arithmetic mean:</a:t>
            </a:r>
          </a:p>
          <a:p>
            <a:pPr marL="0" indent="0">
              <a:buFont typeface="Wingdings 3" pitchFamily="18" charset="2"/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7853D9F-0AFF-46DF-B5E3-CF066A84F556}"/>
                  </a:ext>
                </a:extLst>
              </p:cNvPr>
              <p:cNvSpPr txBox="1"/>
              <p:nvPr/>
            </p:nvSpPr>
            <p:spPr>
              <a:xfrm>
                <a:off x="1403648" y="5136608"/>
                <a:ext cx="127316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7853D9F-0AFF-46DF-B5E3-CF066A84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136608"/>
                <a:ext cx="1273169" cy="672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754402-93ED-4524-AB06-7399C096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689165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2" y="957834"/>
            <a:ext cx="7751999" cy="670966"/>
          </a:xfrm>
        </p:spPr>
        <p:txBody>
          <a:bodyPr>
            <a:normAutofit fontScale="90000"/>
          </a:bodyPr>
          <a:lstStyle/>
          <a:p>
            <a:r>
              <a:rPr lang="en-US" dirty="0"/>
              <a:t>Hertz-</a:t>
            </a:r>
            <a:r>
              <a:rPr lang="en-US" dirty="0" err="1"/>
              <a:t>Mindlin</a:t>
            </a:r>
            <a:r>
              <a:rPr lang="en-US" dirty="0"/>
              <a:t> model – </a:t>
            </a:r>
            <a:r>
              <a:rPr lang="en-US" sz="2000" i="1" dirty="0"/>
              <a:t>Fraction of no-slip contacts parameter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000" y="1828800"/>
                <a:ext cx="5389800" cy="373380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Unconsolidated sandstones might be a mixture of frictionless grains and grains in perfect adhesion. To account for this, a friction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000" dirty="0"/>
                  <a:t> can be introduced:</a:t>
                </a:r>
              </a:p>
              <a:p>
                <a:pPr marL="679450" lvl="2" indent="-285750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𝑓</m:t>
                    </m:r>
                    <m:r>
                      <a:rPr lang="en-US" sz="16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1600" dirty="0"/>
                  <a:t>: no friction between any of the grains;</a:t>
                </a:r>
              </a:p>
              <a:p>
                <a:pPr marL="679450" lvl="2" indent="-285750"/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𝑓</m:t>
                    </m:r>
                    <m:r>
                      <a:rPr lang="en-US" sz="1600" i="1">
                        <a:latin typeface="Cambria Math"/>
                      </a:rPr>
                      <m:t>=1</m:t>
                    </m:r>
                  </m:oMath>
                </a14:m>
                <a:r>
                  <a:rPr lang="en-US" sz="1600" dirty="0"/>
                  <a:t>: all grains are in perfect adhesion.</a:t>
                </a:r>
              </a:p>
              <a:p>
                <a:pPr marL="285750" indent="-285750"/>
                <a:r>
                  <a:rPr lang="en-US" sz="2000" dirty="0"/>
                  <a:t>The bulk modulus remains unaffected by this parameter: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latin typeface="Cambria Math"/>
                                  </a:rPr>
                                  <m:t>18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/>
                <a:r>
                  <a:rPr lang="en-US" sz="2000" dirty="0"/>
                  <a:t>The shear modulus of the pack becomes: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2+3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(1+3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5(2−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𝜈</m:t>
                        </m:r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latin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1−</m:t>
                                        </m:r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000" i="1">
                                <a:latin typeface="Cambria Math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000" y="1828800"/>
                <a:ext cx="5389800" cy="3733800"/>
              </a:xfrm>
              <a:blipFill>
                <a:blip r:embed="rId3"/>
                <a:stretch>
                  <a:fillRect l="-1017" t="-816" r="-1921" b="-161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24600" y="3048001"/>
            <a:ext cx="2286000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Plot </a:t>
            </a:r>
            <a:r>
              <a:rPr lang="en-US" sz="1600" dirty="0" err="1"/>
              <a:t>Geff</a:t>
            </a:r>
            <a:r>
              <a:rPr lang="en-US" sz="1600" dirty="0"/>
              <a:t> as a function of different porosity for different values of f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23FC8-6DA7-4998-8311-B0E752FA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60</a:t>
            </a:fld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23127FA-084B-4D53-AB76-F0123270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448864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2" y="957834"/>
            <a:ext cx="7751999" cy="670966"/>
          </a:xfrm>
        </p:spPr>
        <p:txBody>
          <a:bodyPr/>
          <a:lstStyle/>
          <a:p>
            <a:r>
              <a:rPr lang="en-US" dirty="0"/>
              <a:t>Hertz-</a:t>
            </a:r>
            <a:r>
              <a:rPr lang="en-US" dirty="0" err="1"/>
              <a:t>Mindlin</a:t>
            </a:r>
            <a:r>
              <a:rPr lang="en-US" dirty="0"/>
              <a:t> model – </a:t>
            </a:r>
            <a:r>
              <a:rPr lang="en-US" sz="2000" i="1" dirty="0"/>
              <a:t>Grain angularity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0000" y="1828800"/>
                <a:ext cx="5389800" cy="373380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The non-uniformity of the grain contacts due to the grain geometry can be taken into account through the grain angularity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Bulk and shear moduli of a pack of spheres with non-uniform grain contacts can be expressed as (</a:t>
                </a:r>
                <a:r>
                  <a:rPr lang="en-US" sz="2000" dirty="0" err="1"/>
                  <a:t>Bachrach</a:t>
                </a:r>
                <a:r>
                  <a:rPr lang="en-US" sz="2000" dirty="0"/>
                  <a:t> and </a:t>
                </a:r>
                <a:r>
                  <a:rPr lang="en-US" sz="2000" dirty="0" err="1"/>
                  <a:t>Avseth</a:t>
                </a:r>
                <a:r>
                  <a:rPr lang="en-US" sz="2000" dirty="0"/>
                  <a:t>, 2008):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𝐻𝑀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000" i="1">
                                    <a:latin typeface="Cambria Math"/>
                                  </a:rPr>
                                  <m:t>18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𝜈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𝑒𝑓𝑓</m:t>
                                </m:r>
                              </m:sub>
                            </m:sSub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000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 and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𝐻𝑀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2+3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(1+3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5(2−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3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2000" i="1">
                                    <a:latin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  <a:ea typeface="Cambria Math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𝜈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𝑒𝑓𝑓</m:t>
                                </m:r>
                              </m:sub>
                            </m:sSub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dirty="0"/>
                  <a:t> .</a:t>
                </a:r>
              </a:p>
              <a:p>
                <a:r>
                  <a:rPr lang="en-US" sz="2000" dirty="0"/>
                  <a:t>In </a:t>
                </a:r>
                <a:r>
                  <a:rPr lang="en-US" sz="2000" dirty="0" err="1"/>
                  <a:t>RockSI</a:t>
                </a:r>
                <a:r>
                  <a:rPr lang="en-US" sz="2000" dirty="0"/>
                  <a:t>, default values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000" y="1828800"/>
                <a:ext cx="5389800" cy="3733800"/>
              </a:xfrm>
              <a:blipFill>
                <a:blip r:embed="rId3"/>
                <a:stretch>
                  <a:fillRect l="-1017" t="-816" r="-791" b="-161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2419351"/>
            <a:ext cx="1829721" cy="24111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A49132-F45A-496F-AD7C-0F9A4306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61</a:t>
            </a:fld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E4606E7-962F-484B-AC19-26FBE360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336531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number and porosity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0002" y="1981963"/>
            <a:ext cx="2951399" cy="3443687"/>
          </a:xfrm>
        </p:spPr>
        <p:txBody>
          <a:bodyPr/>
          <a:lstStyle/>
          <a:p>
            <a:r>
              <a:rPr lang="en-US" dirty="0"/>
              <a:t>Coordination number increases with decreasing porosity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1828800"/>
            <a:ext cx="5175953" cy="388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78DECAA-83B9-4C23-B038-E5EC2CBA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62</a:t>
            </a:fld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56F3FF1-F252-49FE-92DD-0F704E07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690615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number and porosity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30002" y="1981962"/>
                <a:ext cx="7599599" cy="373303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Power-law relationship from Garcia and Medina (2006)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+9.7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0.48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47650" lvl="1" indent="0">
                  <a:buNone/>
                </a:pPr>
                <a:r>
                  <a:rPr lang="en-US" dirty="0"/>
                  <a:t>where: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/>
                  <a:t> coordination number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dirty="0"/>
                  <a:t> porosity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=4.46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=0.384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Relationship based on fitting data from numerical simulations of granular media.</a:t>
                </a:r>
              </a:p>
              <a:p>
                <a:pPr lvl="1"/>
                <a:r>
                  <a:rPr lang="en-US" dirty="0"/>
                  <a:t>Does not seem consistent with experimental data shown in Figure 5.1.1.</a:t>
                </a:r>
              </a:p>
              <a:p>
                <a:r>
                  <a:rPr lang="en-US" dirty="0"/>
                  <a:t>Power-law relationship from </a:t>
                </a:r>
                <a:r>
                  <a:rPr lang="en-US" dirty="0" err="1"/>
                  <a:t>Makse</a:t>
                </a:r>
                <a:r>
                  <a:rPr lang="en-US" dirty="0"/>
                  <a:t> et al. (2004)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+9.7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0.48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4765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=0.4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Relationship from </a:t>
                </a:r>
                <a:r>
                  <a:rPr lang="en-US" dirty="0" err="1"/>
                  <a:t>Makse</a:t>
                </a:r>
                <a:r>
                  <a:rPr lang="en-US" dirty="0"/>
                  <a:t> et al. (2004) parallels that of Garcia and Medina (2006) except that it is shifted upward by about 1.5.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002" y="1981962"/>
                <a:ext cx="7599599" cy="3733038"/>
              </a:xfrm>
              <a:blipFill>
                <a:blip r:embed="rId3"/>
                <a:stretch>
                  <a:fillRect l="-561" t="-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DEA583-B257-44CC-9971-4428F2FA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25BD4DAD-FB4C-48B8-9507-FBA1FB55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188968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40A45D2-7901-4830-A035-B60FA664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/>
              <a:t>Appendix : Comparison between Watlon and Hertz-Mindlin models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AD1DDBB-6C5A-440C-85A2-4E3F252B3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0A7BB6-6D59-4093-B76F-A3C1E6EA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64</a:t>
            </a:fld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7A23E2-34D1-4B48-8C28-24212A04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862479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Hertz-</a:t>
            </a:r>
            <a:r>
              <a:rPr lang="fr-FR" dirty="0" err="1"/>
              <a:t>Mindlin</a:t>
            </a:r>
            <a:r>
              <a:rPr lang="fr-FR" dirty="0"/>
              <a:t> vs Walton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B1A383-D4D1-49DB-954E-EA5B5B4B8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AU" sz="2000" dirty="0"/>
              <a:t>No difference between both models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65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426FDA1-66B4-4DBF-B767-7E54AA40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30" y="2060847"/>
            <a:ext cx="3260317" cy="24019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36C9B35-A7D8-4A74-B2B9-349602689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77" y="2060847"/>
            <a:ext cx="3260317" cy="2401905"/>
          </a:xfrm>
          <a:prstGeom prst="rect">
            <a:avLst/>
          </a:prstGeo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EE7B1059-C01D-4B89-B888-D64362D23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22446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5FBFE815-EA39-4A9A-A880-220E386AA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330824" cy="4525963"/>
          </a:xfrm>
        </p:spPr>
        <p:txBody>
          <a:bodyPr>
            <a:normAutofit/>
          </a:bodyPr>
          <a:lstStyle/>
          <a:p>
            <a:r>
              <a:rPr lang="en-AU" sz="2000" dirty="0"/>
              <a:t>Walton’s model was modified by Pride (2005) to account for the material dilatation occurring at low pressures.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Modified Walton Model (Pride, 2005)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66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A421CF-FE24-4F56-8A93-EFF45685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91" y="1758713"/>
            <a:ext cx="3260317" cy="228634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52CCD1-9CE6-4D78-A22C-BE04734B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410981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A1096-A1D6-4A10-B076-A4284E7A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Modified Walton Model (Pride, 2005)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5FDBA7-EFAE-49F2-9061-AFE1E675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67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0F4F50-0035-4383-BE1E-3B6C43530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56" y="3881000"/>
            <a:ext cx="3540952" cy="2286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15">
                <a:extLst>
                  <a:ext uri="{FF2B5EF4-FFF2-40B4-BE49-F238E27FC236}">
                    <a16:creationId xmlns:a16="http://schemas.microsoft.com/office/drawing/2014/main" id="{2972887C-6367-404A-B2CE-201A56CFAF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600200"/>
                <a:ext cx="4330824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 3" pitchFamily="18" charset="2"/>
                  <a:buChar char="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Calibri" pitchFamily="34" charset="0"/>
                  <a:buChar char="&gt;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000" dirty="0"/>
                  <a:t>For lower pressures (kPa range, which is the range of interest for the lab experiment), the modified version decreases the moduli significantly.</a:t>
                </a:r>
              </a:p>
              <a:p>
                <a:endParaRPr lang="en-AU" sz="2000" dirty="0"/>
              </a:p>
              <a:p>
                <a:pPr marL="0" indent="0">
                  <a:buNone/>
                </a:pPr>
                <a:endParaRPr lang="en-AU" sz="2000" dirty="0"/>
              </a:p>
              <a:p>
                <a:r>
                  <a:rPr lang="en-AU" sz="2000" dirty="0"/>
                  <a:t>The range of drained bulk modulus is now consistent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=0.025 </m:t>
                    </m:r>
                    <m:r>
                      <m:rPr>
                        <m:nor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GPa</m:t>
                    </m:r>
                  </m:oMath>
                </a14:m>
                <a:r>
                  <a:rPr lang="en-AU" sz="2000" dirty="0"/>
                  <a:t> computed from </a:t>
                </a:r>
                <a:r>
                  <a:rPr lang="en-AU" sz="2000" dirty="0" err="1"/>
                  <a:t>Barrière</a:t>
                </a:r>
                <a:r>
                  <a:rPr lang="en-AU" sz="2000" dirty="0"/>
                  <a:t> et al. (2012).</a:t>
                </a:r>
              </a:p>
              <a:p>
                <a:endParaRPr lang="en-AU" sz="2400" dirty="0"/>
              </a:p>
            </p:txBody>
          </p:sp>
        </mc:Choice>
        <mc:Fallback xmlns="">
          <p:sp>
            <p:nvSpPr>
              <p:cNvPr id="8" name="Espace réservé du contenu 15">
                <a:extLst>
                  <a:ext uri="{FF2B5EF4-FFF2-40B4-BE49-F238E27FC236}">
                    <a16:creationId xmlns:a16="http://schemas.microsoft.com/office/drawing/2014/main" id="{2972887C-6367-404A-B2CE-201A56CF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4330824" cy="4525963"/>
              </a:xfrm>
              <a:prstGeom prst="rect">
                <a:avLst/>
              </a:prstGeom>
              <a:blipFill>
                <a:blip r:embed="rId4"/>
                <a:stretch>
                  <a:fillRect l="-1268" t="-809" r="-14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9ABEFBEB-DCC8-4B0C-9F20-986F7AA39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3" y="1484784"/>
            <a:ext cx="3359365" cy="228634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EDAABDB-5402-4457-B815-351E39B3FAE9}"/>
              </a:ext>
            </a:extLst>
          </p:cNvPr>
          <p:cNvCxnSpPr>
            <a:cxnSpLocks/>
          </p:cNvCxnSpPr>
          <p:nvPr/>
        </p:nvCxnSpPr>
        <p:spPr>
          <a:xfrm>
            <a:off x="5958000" y="3258000"/>
            <a:ext cx="13681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FD9CE71-EB52-4F00-904B-EEB889E6AC66}"/>
              </a:ext>
            </a:extLst>
          </p:cNvPr>
          <p:cNvCxnSpPr>
            <a:cxnSpLocks/>
          </p:cNvCxnSpPr>
          <p:nvPr/>
        </p:nvCxnSpPr>
        <p:spPr>
          <a:xfrm>
            <a:off x="5364088" y="4437112"/>
            <a:ext cx="0" cy="864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74A9E6-C93E-4DA8-9200-DF83D2778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28859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52C29E-2631-4A2F-B27E-D0D9F2AB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Capillary Effects on Effective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6B02ACB-5A26-49BB-9AC5-CE1DB650A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95712"/>
                <a:ext cx="8229600" cy="8634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Empirical approach from Bishop and Blight (1963) to calculate the effective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/>
                  <a:t>, taking the capillary effects into account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6B02ACB-5A26-49BB-9AC5-CE1DB650A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95712"/>
                <a:ext cx="8229600" cy="863457"/>
              </a:xfrm>
              <a:blipFill>
                <a:blip r:embed="rId3"/>
                <a:stretch>
                  <a:fillRect l="-667" t="-3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AADD19-6A22-4A9F-900E-B600A321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7</a:t>
            </a:fld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9C4281F-D21A-46BF-9031-7D68230207F8}"/>
              </a:ext>
            </a:extLst>
          </p:cNvPr>
          <p:cNvGrpSpPr/>
          <p:nvPr/>
        </p:nvGrpSpPr>
        <p:grpSpPr>
          <a:xfrm>
            <a:off x="899592" y="2380476"/>
            <a:ext cx="6855191" cy="2600220"/>
            <a:chOff x="899592" y="2657601"/>
            <a:chExt cx="6855191" cy="260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CD4CC310-591B-4DB2-9704-7337F48E4904}"/>
                    </a:ext>
                  </a:extLst>
                </p:cNvPr>
                <p:cNvSpPr txBox="1"/>
                <p:nvPr/>
              </p:nvSpPr>
              <p:spPr>
                <a:xfrm>
                  <a:off x="899592" y="2657601"/>
                  <a:ext cx="44184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CD4CC310-591B-4DB2-9704-7337F48E4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2657601"/>
                  <a:ext cx="441845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29" b="-239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806BAB67-7342-4FAC-9502-9F6DA19B959A}"/>
                    </a:ext>
                  </a:extLst>
                </p:cNvPr>
                <p:cNvSpPr txBox="1"/>
                <p:nvPr/>
              </p:nvSpPr>
              <p:spPr>
                <a:xfrm>
                  <a:off x="1619672" y="3397391"/>
                  <a:ext cx="29414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806BAB67-7342-4FAC-9502-9F6DA19B9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72" y="3397391"/>
                  <a:ext cx="294144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5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004CD1C-BFC4-4DE7-89DE-77F3DC712ED6}"/>
                </a:ext>
              </a:extLst>
            </p:cNvPr>
            <p:cNvSpPr txBox="1"/>
            <p:nvPr/>
          </p:nvSpPr>
          <p:spPr>
            <a:xfrm>
              <a:off x="1259632" y="3058273"/>
              <a:ext cx="1864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Overburden stress</a:t>
              </a:r>
            </a:p>
          </p:txBody>
        </p:sp>
        <p:sp>
          <p:nvSpPr>
            <p:cNvPr id="10" name="Accolade ouvrante 9">
              <a:extLst>
                <a:ext uri="{FF2B5EF4-FFF2-40B4-BE49-F238E27FC236}">
                  <a16:creationId xmlns:a16="http://schemas.microsoft.com/office/drawing/2014/main" id="{9916E72E-49B2-4210-A518-8D682600D4B3}"/>
                </a:ext>
              </a:extLst>
            </p:cNvPr>
            <p:cNvSpPr/>
            <p:nvPr/>
          </p:nvSpPr>
          <p:spPr>
            <a:xfrm rot="16200000">
              <a:off x="2098742" y="2685192"/>
              <a:ext cx="169080" cy="600972"/>
            </a:xfrm>
            <a:prstGeom prst="lef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7DA3CA9-D263-480C-9B00-EF3643AE6214}"/>
                </a:ext>
              </a:extLst>
            </p:cNvPr>
            <p:cNvSpPr txBox="1"/>
            <p:nvPr/>
          </p:nvSpPr>
          <p:spPr>
            <a:xfrm>
              <a:off x="4077161" y="3092496"/>
              <a:ext cx="1864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Effective stress parameter</a:t>
              </a:r>
            </a:p>
          </p:txBody>
        </p:sp>
        <p:sp>
          <p:nvSpPr>
            <p:cNvPr id="12" name="Accolade ouvrante 11">
              <a:extLst>
                <a:ext uri="{FF2B5EF4-FFF2-40B4-BE49-F238E27FC236}">
                  <a16:creationId xmlns:a16="http://schemas.microsoft.com/office/drawing/2014/main" id="{31AB0D5C-0095-4E6C-892E-E91FF531826F}"/>
                </a:ext>
              </a:extLst>
            </p:cNvPr>
            <p:cNvSpPr/>
            <p:nvPr/>
          </p:nvSpPr>
          <p:spPr>
            <a:xfrm rot="16200000">
              <a:off x="4907054" y="2719415"/>
              <a:ext cx="169080" cy="600972"/>
            </a:xfrm>
            <a:prstGeom prst="lef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02C198E-628D-430D-98F3-350A71F826F2}"/>
                </a:ext>
              </a:extLst>
            </p:cNvPr>
            <p:cNvSpPr txBox="1"/>
            <p:nvPr/>
          </p:nvSpPr>
          <p:spPr>
            <a:xfrm>
              <a:off x="2655008" y="3834406"/>
              <a:ext cx="1864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Capillary pressure</a:t>
              </a:r>
            </a:p>
          </p:txBody>
        </p:sp>
        <p:sp>
          <p:nvSpPr>
            <p:cNvPr id="14" name="Accolade ouvrante 13">
              <a:extLst>
                <a:ext uri="{FF2B5EF4-FFF2-40B4-BE49-F238E27FC236}">
                  <a16:creationId xmlns:a16="http://schemas.microsoft.com/office/drawing/2014/main" id="{7E0E1159-2161-4089-A6DE-67E4FE2BD14B}"/>
                </a:ext>
              </a:extLst>
            </p:cNvPr>
            <p:cNvSpPr/>
            <p:nvPr/>
          </p:nvSpPr>
          <p:spPr>
            <a:xfrm rot="16200000">
              <a:off x="3484901" y="3461325"/>
              <a:ext cx="169080" cy="600972"/>
            </a:xfrm>
            <a:prstGeom prst="lef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9C4E79DC-2635-46F5-90AA-7BC28FA538D7}"/>
                    </a:ext>
                  </a:extLst>
                </p:cNvPr>
                <p:cNvSpPr txBox="1"/>
                <p:nvPr/>
              </p:nvSpPr>
              <p:spPr>
                <a:xfrm>
                  <a:off x="1619672" y="4229975"/>
                  <a:ext cx="2344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9C4E79DC-2635-46F5-90AA-7BC28FA53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72" y="4229975"/>
                  <a:ext cx="234416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81" b="-239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939EAA2-65B4-4181-BAB7-6425B2753115}"/>
                </a:ext>
              </a:extLst>
            </p:cNvPr>
            <p:cNvSpPr txBox="1"/>
            <p:nvPr/>
          </p:nvSpPr>
          <p:spPr>
            <a:xfrm>
              <a:off x="2655008" y="4673046"/>
              <a:ext cx="1864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Capillary suction stress</a:t>
              </a:r>
            </a:p>
          </p:txBody>
        </p:sp>
        <p:sp>
          <p:nvSpPr>
            <p:cNvPr id="17" name="Accolade ouvrante 16">
              <a:extLst>
                <a:ext uri="{FF2B5EF4-FFF2-40B4-BE49-F238E27FC236}">
                  <a16:creationId xmlns:a16="http://schemas.microsoft.com/office/drawing/2014/main" id="{EFABFF35-CE51-485E-9ACB-F86E8EE232FC}"/>
                </a:ext>
              </a:extLst>
            </p:cNvPr>
            <p:cNvSpPr/>
            <p:nvPr/>
          </p:nvSpPr>
          <p:spPr>
            <a:xfrm rot="16200000">
              <a:off x="3484901" y="4299965"/>
              <a:ext cx="169080" cy="600972"/>
            </a:xfrm>
            <a:prstGeom prst="lef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738C8ABF-275D-4B11-B760-0C65DB66F4F3}"/>
                    </a:ext>
                  </a:extLst>
                </p:cNvPr>
                <p:cNvSpPr txBox="1"/>
                <p:nvPr/>
              </p:nvSpPr>
              <p:spPr>
                <a:xfrm>
                  <a:off x="5941210" y="3340340"/>
                  <a:ext cx="18135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fr-FR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738C8ABF-275D-4B11-B760-0C65DB66F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210" y="3340340"/>
                  <a:ext cx="181357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694" b="-239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C0D38A4-1827-4193-A8FA-E63612846FE3}"/>
                    </a:ext>
                  </a:extLst>
                </p:cNvPr>
                <p:cNvSpPr/>
                <p:nvPr/>
              </p:nvSpPr>
              <p:spPr>
                <a:xfrm>
                  <a:off x="4622390" y="4116475"/>
                  <a:ext cx="2473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fr-FR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lang="fr-FR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fr-FR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C0D38A4-1827-4193-A8FA-E63612846F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2390" y="4116475"/>
                  <a:ext cx="247349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lèche : courbe vers le bas 19">
              <a:extLst>
                <a:ext uri="{FF2B5EF4-FFF2-40B4-BE49-F238E27FC236}">
                  <a16:creationId xmlns:a16="http://schemas.microsoft.com/office/drawing/2014/main" id="{493A4D8D-4FF2-4DAD-9B6F-DEDDAC18CC4F}"/>
                </a:ext>
              </a:extLst>
            </p:cNvPr>
            <p:cNvSpPr/>
            <p:nvPr/>
          </p:nvSpPr>
          <p:spPr>
            <a:xfrm rot="7503151">
              <a:off x="5112682" y="3249690"/>
              <a:ext cx="1044330" cy="370727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1" name="Flèche : courbe vers le bas 20">
              <a:extLst>
                <a:ext uri="{FF2B5EF4-FFF2-40B4-BE49-F238E27FC236}">
                  <a16:creationId xmlns:a16="http://schemas.microsoft.com/office/drawing/2014/main" id="{E8FEEEDD-80E2-46FD-A28E-CEA47C39BCC1}"/>
                </a:ext>
              </a:extLst>
            </p:cNvPr>
            <p:cNvSpPr/>
            <p:nvPr/>
          </p:nvSpPr>
          <p:spPr>
            <a:xfrm rot="7503151">
              <a:off x="3938556" y="3996920"/>
              <a:ext cx="1044330" cy="370727"/>
            </a:xfrm>
            <a:prstGeom prst="curved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4949C4-19AA-466C-9C8E-7E0F3D6AFEBE}"/>
                  </a:ext>
                </a:extLst>
              </p:cNvPr>
              <p:cNvSpPr/>
              <p:nvPr/>
            </p:nvSpPr>
            <p:spPr>
              <a:xfrm>
                <a:off x="893378" y="4964975"/>
                <a:ext cx="749504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𝑔𝑧</m:t>
                    </m:r>
                  </m:oMath>
                </a14:m>
                <a:r>
                  <a:rPr lang="en-US" i="1" dirty="0"/>
                  <a:t>,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bulk density,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</m:t>
                    </m:r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806 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 Earth’s gravitational acceleration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𝑔𝑧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with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air density</a:t>
                </a:r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𝑔𝑧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with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water density</a:t>
                </a:r>
                <a:endParaRPr lang="en-US" i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4949C4-19AA-466C-9C8E-7E0F3D6AF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8" y="4964975"/>
                <a:ext cx="7495045" cy="1200329"/>
              </a:xfrm>
              <a:prstGeom prst="rect">
                <a:avLst/>
              </a:prstGeom>
              <a:blipFill>
                <a:blip r:embed="rId9"/>
                <a:stretch>
                  <a:fillRect l="-732" t="-2538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838533-680D-4950-8C62-08272E66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279510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AEE40-897C-45B8-9266-0557BEE3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 Stress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F6A7BBB-8FCD-4716-B071-12D1B261F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000" dirty="0"/>
                  <a:t> : function of the local saturation of the soil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N. Lu &amp; </a:t>
                </a:r>
                <a:r>
                  <a:rPr lang="en-US" sz="2000" dirty="0" err="1"/>
                  <a:t>Likos</a:t>
                </a:r>
                <a:r>
                  <a:rPr lang="en-US" sz="2000" dirty="0"/>
                  <a:t> (2006), </a:t>
                </a:r>
                <a:r>
                  <a:rPr lang="en-US" sz="2000" dirty="0" err="1"/>
                  <a:t>Nuth</a:t>
                </a:r>
                <a:r>
                  <a:rPr lang="en-US" sz="2000" dirty="0"/>
                  <a:t> &amp; </a:t>
                </a:r>
                <a:r>
                  <a:rPr lang="en-US" sz="2000" dirty="0" err="1"/>
                  <a:t>Laloui</a:t>
                </a:r>
                <a:r>
                  <a:rPr lang="en-US" sz="2000" dirty="0"/>
                  <a:t> (2008) and Shen et al. (2016) suggest that it can be approximated by the effective saturation of the medium: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fully water-saturated soils,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/>
                  <a:t> reduces to the </a:t>
                </a:r>
                <a:r>
                  <a:rPr lang="en-US" sz="2000" dirty="0" err="1"/>
                  <a:t>Terzaghi’s</a:t>
                </a:r>
                <a:r>
                  <a:rPr lang="en-US" sz="2000" dirty="0"/>
                  <a:t> classic effective stress relation for fully saturated media: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F6A7BBB-8FCD-4716-B071-12D1B261F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C65600-9259-4F48-82AC-25CE544E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47346C-1A3E-42F8-B28D-7E2D9573E37B}"/>
                  </a:ext>
                </a:extLst>
              </p:cNvPr>
              <p:cNvSpPr/>
              <p:nvPr/>
            </p:nvSpPr>
            <p:spPr>
              <a:xfrm>
                <a:off x="1691680" y="3129629"/>
                <a:ext cx="2226059" cy="659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𝑤𝑒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𝑤𝑟</m:t>
                              </m:r>
                            </m:sub>
                          </m:sSub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47346C-1A3E-42F8-B28D-7E2D9573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129629"/>
                <a:ext cx="2226059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BBD8677-138A-4BBA-A8DB-0544C9CB54B2}"/>
                  </a:ext>
                </a:extLst>
              </p:cNvPr>
              <p:cNvSpPr txBox="1"/>
              <p:nvPr/>
            </p:nvSpPr>
            <p:spPr>
              <a:xfrm>
                <a:off x="4740270" y="3274668"/>
                <a:ext cx="3168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𝑤𝑟</m:t>
                        </m:r>
                      </m:sub>
                    </m:sSub>
                  </m:oMath>
                </a14:m>
                <a:r>
                  <a:rPr lang="en-US" dirty="0"/>
                  <a:t>: residual water saturation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BBD8677-138A-4BBA-A8DB-0544C9CB5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70" y="3274668"/>
                <a:ext cx="3168352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3854C78-EF53-4947-ADD3-D2E46D8698AD}"/>
                  </a:ext>
                </a:extLst>
              </p:cNvPr>
              <p:cNvSpPr txBox="1"/>
              <p:nvPr/>
            </p:nvSpPr>
            <p:spPr>
              <a:xfrm>
                <a:off x="1835696" y="5053826"/>
                <a:ext cx="1244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63854C78-EF53-4947-ADD3-D2E46D869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053826"/>
                <a:ext cx="1244764" cy="276999"/>
              </a:xfrm>
              <a:prstGeom prst="rect">
                <a:avLst/>
              </a:prstGeom>
              <a:blipFill>
                <a:blip r:embed="rId5"/>
                <a:stretch>
                  <a:fillRect l="-3922" r="-98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7E141EF-385A-45F2-B2D1-7D2032679162}"/>
                  </a:ext>
                </a:extLst>
              </p:cNvPr>
              <p:cNvSpPr txBox="1"/>
              <p:nvPr/>
            </p:nvSpPr>
            <p:spPr>
              <a:xfrm>
                <a:off x="4740270" y="4869160"/>
                <a:ext cx="31683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residual water saturation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: overburden stress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7E141EF-385A-45F2-B2D1-7D2032679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70" y="4869160"/>
                <a:ext cx="3168352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40C3BA-5267-46BF-A05D-0FFD65B8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154576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C0A544-B007-413B-BC43-2619CB7F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Saturated Properties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C0CE28-3AE4-42F3-8E67-354CBA468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2"/>
          </a:xfrm>
        </p:spPr>
        <p:txBody>
          <a:bodyPr>
            <a:normAutofit/>
          </a:bodyPr>
          <a:lstStyle/>
          <a:p>
            <a:r>
              <a:rPr lang="en-US" sz="2000" dirty="0"/>
              <a:t>Saturated properties calculated using Gassmann (1951) equations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Assumptions:</a:t>
            </a:r>
          </a:p>
          <a:p>
            <a:pPr lvl="1"/>
            <a:r>
              <a:rPr lang="en-US" sz="1800" dirty="0"/>
              <a:t>All pores are connected</a:t>
            </a:r>
          </a:p>
          <a:p>
            <a:pPr lvl="1"/>
            <a:r>
              <a:rPr lang="en-US" sz="1800" dirty="0"/>
              <a:t>Pore fluid pressure is equilibrated throughout the pore space</a:t>
            </a:r>
          </a:p>
          <a:p>
            <a:pPr lvl="1"/>
            <a:r>
              <a:rPr lang="en-US" sz="1800" dirty="0"/>
              <a:t>Medium is monosaturated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CF10E-E478-437E-AC70-8811EBC3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6D085-4A73-43FD-8468-95843195C767}" type="slidenum">
              <a:rPr lang="fr-FR" smtClean="0"/>
              <a:pPr/>
              <a:t>9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3EFF5EA-A69C-4CF0-A802-5CA718052AC8}"/>
                  </a:ext>
                </a:extLst>
              </p:cNvPr>
              <p:cNvSpPr txBox="1"/>
              <p:nvPr/>
            </p:nvSpPr>
            <p:spPr>
              <a:xfrm>
                <a:off x="928143" y="2060848"/>
                <a:ext cx="5300041" cy="1155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𝑑𝑟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3EFF5EA-A69C-4CF0-A802-5CA71805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43" y="2060848"/>
                <a:ext cx="5300041" cy="1155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D5BEEC2-F969-4A2E-B51B-28CFBB09A275}"/>
                  </a:ext>
                </a:extLst>
              </p:cNvPr>
              <p:cNvSpPr txBox="1"/>
              <p:nvPr/>
            </p:nvSpPr>
            <p:spPr>
              <a:xfrm>
                <a:off x="928143" y="3292633"/>
                <a:ext cx="2194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D5BEEC2-F969-4A2E-B51B-28CFBB09A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43" y="3292633"/>
                <a:ext cx="2194127" cy="276999"/>
              </a:xfrm>
              <a:prstGeom prst="rect">
                <a:avLst/>
              </a:prstGeom>
              <a:blipFill>
                <a:blip r:embed="rId4"/>
                <a:stretch>
                  <a:fillRect l="-1667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EEBFE07-3975-410A-8A38-C69D69BD47D1}"/>
                  </a:ext>
                </a:extLst>
              </p:cNvPr>
              <p:cNvSpPr txBox="1"/>
              <p:nvPr/>
            </p:nvSpPr>
            <p:spPr>
              <a:xfrm>
                <a:off x="4572000" y="3569632"/>
                <a:ext cx="3780009" cy="1130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: fluid bulk modulus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 solid grain bulk modulus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sub>
                    </m:sSub>
                  </m:oMath>
                </a14:m>
                <a:r>
                  <a:rPr lang="en-US" dirty="0"/>
                  <a:t>: drained bulk and shear moduli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porosity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EEBFE07-3975-410A-8A38-C69D69BD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69632"/>
                <a:ext cx="3780009" cy="1130246"/>
              </a:xfrm>
              <a:prstGeom prst="rect">
                <a:avLst/>
              </a:prstGeom>
              <a:blipFill>
                <a:blip r:embed="rId5"/>
                <a:stretch>
                  <a:fillRect l="-2742" t="-6486" r="-3387" b="-118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C1EB5D-7F32-4B30-9730-9B298E3EC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28/10/2022</a:t>
            </a:r>
          </a:p>
        </p:txBody>
      </p:sp>
    </p:spTree>
    <p:extLst>
      <p:ext uri="{BB962C8B-B14F-4D97-AF65-F5344CB8AC3E}">
        <p14:creationId xmlns:p14="http://schemas.microsoft.com/office/powerpoint/2010/main" val="36400660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10363</TotalTime>
  <Words>5310</Words>
  <Application>Microsoft Office PowerPoint</Application>
  <PresentationFormat>Affichage à l'écran (4:3)</PresentationFormat>
  <Paragraphs>806</Paragraphs>
  <Slides>67</Slides>
  <Notes>55</Notes>
  <HiddenSlides>6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4" baseType="lpstr">
      <vt:lpstr>Arial</vt:lpstr>
      <vt:lpstr>Arial Black</vt:lpstr>
      <vt:lpstr>Calibri</vt:lpstr>
      <vt:lpstr>Cambria Math</vt:lpstr>
      <vt:lpstr>Wingdings</vt:lpstr>
      <vt:lpstr>Wingdings 3</vt:lpstr>
      <vt:lpstr>Thème Office</vt:lpstr>
      <vt:lpstr>Monitoring water saturation variations from seismic noise data : A laboratory controlled experiment</vt:lpstr>
      <vt:lpstr>Motivation</vt:lpstr>
      <vt:lpstr>Outline</vt:lpstr>
      <vt:lpstr>Solazzi et al. (2021) workflow</vt:lpstr>
      <vt:lpstr>Drained Elastic Moduli</vt:lpstr>
      <vt:lpstr>Solid Grain Properties</vt:lpstr>
      <vt:lpstr>Capillary Effects on Effective Stress</vt:lpstr>
      <vt:lpstr>Effective Stress Parameter</vt:lpstr>
      <vt:lpstr>Saturated Properties</vt:lpstr>
      <vt:lpstr>Fluid Bulk Modulus</vt:lpstr>
      <vt:lpstr>Capillary Effects on V_P and V_S Results and Interpretation</vt:lpstr>
      <vt:lpstr>Capillary Effects on V_P and V_S Results and Interpretation</vt:lpstr>
      <vt:lpstr>Capillary Effects on V_P and V_S Input parameters</vt:lpstr>
      <vt:lpstr>Van Genuchten (1980) model</vt:lpstr>
      <vt:lpstr>Capillary Effects on Surface Wave Dispersion </vt:lpstr>
      <vt:lpstr>Capillary Effects on Surface Wave Dispersion </vt:lpstr>
      <vt:lpstr>Rayleigh Wave Dispersion Curves</vt:lpstr>
      <vt:lpstr>Application to Landes Sand</vt:lpstr>
      <vt:lpstr>Capillary Effects on V_P and V_S Input parameters</vt:lpstr>
      <vt:lpstr>Predicted Velocity Variations at z=27 cm</vt:lpstr>
      <vt:lpstr>Limitations of Hertz-Mindlin Model</vt:lpstr>
      <vt:lpstr>Hertz-Mindlin vs Walton Models</vt:lpstr>
      <vt:lpstr>Modified Walton Model (Pride, 2005)</vt:lpstr>
      <vt:lpstr>Modified Walton Model (Pride, 2005)</vt:lpstr>
      <vt:lpstr>Predicted Velocity Variations at z=27 cm</vt:lpstr>
      <vt:lpstr>Predicted Velocity Variations at z=27 cm</vt:lpstr>
      <vt:lpstr>Predicted Velocity Variations at z=27 cm</vt:lpstr>
      <vt:lpstr>Predicted Velocity Variations at z=27 cm</vt:lpstr>
      <vt:lpstr>Including versus Excluding Pressure Effects</vt:lpstr>
      <vt:lpstr>Getting estimates of the pore pressure as a function of depth</vt:lpstr>
      <vt:lpstr>Saturation Profiles</vt:lpstr>
      <vt:lpstr>Summary</vt:lpstr>
      <vt:lpstr>Appendix : Solazzi Results</vt:lpstr>
      <vt:lpstr>Capillary Effects on V_P and V_S Pressures</vt:lpstr>
      <vt:lpstr>Capillary Effects on V_P and V_S Results</vt:lpstr>
      <vt:lpstr>Capillary Effects on V_P and V_S Results</vt:lpstr>
      <vt:lpstr>Capillary Effects on V_P and V_S</vt:lpstr>
      <vt:lpstr>Capillary Effects on V_P and V_S Sensitivity to Coordination Number C</vt:lpstr>
      <vt:lpstr>Capillary Effects on V_P and V_S Sensitivity to Friction Coefficient FC</vt:lpstr>
      <vt:lpstr>Capillary Effects on V_P and V_S Sensitivity to Pore Size Distribution Parameter n_vg</vt:lpstr>
      <vt:lpstr>Capillary Effects on V_P and V_S Sensitivity to Pore Entry Pressure α_vg</vt:lpstr>
      <vt:lpstr>Capillary Effects on V_P and V_S Sensitivity to Pore Size Distribution Parameter n_vg</vt:lpstr>
      <vt:lpstr>Capillary Effects on V_P and V_S Sensitivity to Pore Entry Pressure α_vg</vt:lpstr>
      <vt:lpstr>Pressure Data</vt:lpstr>
      <vt:lpstr>Pressure Data</vt:lpstr>
      <vt:lpstr>Pressure Data</vt:lpstr>
      <vt:lpstr>Predicted Velocity Variations at z=27 cm</vt:lpstr>
      <vt:lpstr>Predicted Velocity Variations at z=27 cm</vt:lpstr>
      <vt:lpstr>Predicted Velocity Variations</vt:lpstr>
      <vt:lpstr>Limitations of Hertz-Mindlin Model</vt:lpstr>
      <vt:lpstr>Modified Walton vs Hertz-Mindlin Model</vt:lpstr>
      <vt:lpstr>Présentation PowerPoint</vt:lpstr>
      <vt:lpstr>Saturation Profiles</vt:lpstr>
      <vt:lpstr>Appendix : Hertz-Mindlin model</vt:lpstr>
      <vt:lpstr>Hertz-Mindlin model – Contact stiffnesses and effective moduli</vt:lpstr>
      <vt:lpstr>Hertz-Mindlin model – Hertz model</vt:lpstr>
      <vt:lpstr>Hertz-Mindlin model – Contribution of Mindlin (1949)</vt:lpstr>
      <vt:lpstr>Hertz-Mindlin model – Contribution of Mindlin (1949)</vt:lpstr>
      <vt:lpstr>Hertz-Mindlin model – Frictionless spheres</vt:lpstr>
      <vt:lpstr>Hertz-Mindlin model – Fraction of no-slip contacts parameter</vt:lpstr>
      <vt:lpstr>Hertz-Mindlin model – Grain angularity</vt:lpstr>
      <vt:lpstr>Coordination number and porosity</vt:lpstr>
      <vt:lpstr>Coordination number and porosity</vt:lpstr>
      <vt:lpstr>Appendix : Comparison between Watlon and Hertz-Mindlin models</vt:lpstr>
      <vt:lpstr>Hertz-Mindlin vs Walton Models</vt:lpstr>
      <vt:lpstr>Modified Walton Model (Pride, 2005)</vt:lpstr>
      <vt:lpstr>Modified Walton Model (Pride, 2005)</vt:lpstr>
    </vt:vector>
  </TitlesOfParts>
  <Company>UPPA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duchange</dc:creator>
  <cp:lastModifiedBy>OLIVIA COLLET</cp:lastModifiedBy>
  <cp:revision>261</cp:revision>
  <dcterms:created xsi:type="dcterms:W3CDTF">2018-06-20T08:42:50Z</dcterms:created>
  <dcterms:modified xsi:type="dcterms:W3CDTF">2022-10-28T15:27:11Z</dcterms:modified>
</cp:coreProperties>
</file>